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369" r:id="rId3"/>
    <p:sldId id="446" r:id="rId4"/>
    <p:sldId id="526" r:id="rId5"/>
    <p:sldId id="574" r:id="rId6"/>
    <p:sldId id="575" r:id="rId7"/>
    <p:sldId id="637" r:id="rId8"/>
    <p:sldId id="640" r:id="rId9"/>
    <p:sldId id="613" r:id="rId10"/>
    <p:sldId id="680" r:id="rId11"/>
    <p:sldId id="616" r:id="rId12"/>
    <p:sldId id="641" r:id="rId13"/>
    <p:sldId id="642" r:id="rId14"/>
    <p:sldId id="643" r:id="rId15"/>
    <p:sldId id="646" r:id="rId16"/>
    <p:sldId id="645" r:id="rId17"/>
    <p:sldId id="647" r:id="rId18"/>
    <p:sldId id="644" r:id="rId19"/>
    <p:sldId id="650" r:id="rId20"/>
    <p:sldId id="648" r:id="rId21"/>
    <p:sldId id="653" r:id="rId22"/>
    <p:sldId id="649" r:id="rId23"/>
    <p:sldId id="651" r:id="rId24"/>
    <p:sldId id="663" r:id="rId25"/>
    <p:sldId id="664" r:id="rId26"/>
    <p:sldId id="652" r:id="rId27"/>
    <p:sldId id="655" r:id="rId28"/>
    <p:sldId id="667" r:id="rId29"/>
    <p:sldId id="688" r:id="rId30"/>
    <p:sldId id="666" r:id="rId31"/>
    <p:sldId id="632" r:id="rId32"/>
    <p:sldId id="675" r:id="rId33"/>
    <p:sldId id="668" r:id="rId34"/>
    <p:sldId id="657" r:id="rId35"/>
    <p:sldId id="669" r:id="rId36"/>
    <p:sldId id="672" r:id="rId37"/>
    <p:sldId id="677" r:id="rId38"/>
    <p:sldId id="671" r:id="rId39"/>
    <p:sldId id="656" r:id="rId40"/>
    <p:sldId id="660" r:id="rId41"/>
    <p:sldId id="662" r:id="rId42"/>
    <p:sldId id="676" r:id="rId43"/>
    <p:sldId id="661" r:id="rId44"/>
    <p:sldId id="682" r:id="rId45"/>
    <p:sldId id="673" r:id="rId46"/>
    <p:sldId id="665" r:id="rId47"/>
    <p:sldId id="678" r:id="rId48"/>
    <p:sldId id="679" r:id="rId49"/>
    <p:sldId id="681" r:id="rId50"/>
    <p:sldId id="685" r:id="rId51"/>
    <p:sldId id="683" r:id="rId52"/>
    <p:sldId id="686" r:id="rId53"/>
    <p:sldId id="687" r:id="rId54"/>
    <p:sldId id="674" r:id="rId55"/>
    <p:sldId id="633" r:id="rId56"/>
    <p:sldId id="286" r:id="rId57"/>
  </p:sldIdLst>
  <p:sldSz cx="10440988" cy="7561263"/>
  <p:notesSz cx="6797675" cy="9926638"/>
  <p:defaultTextStyle>
    <a:defPPr>
      <a:defRPr lang="ko-KR"/>
    </a:defPPr>
    <a:lvl1pPr marL="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9966"/>
    <a:srgbClr val="0000CC"/>
    <a:srgbClr val="FFFF99"/>
    <a:srgbClr val="4585A1"/>
    <a:srgbClr val="F5F5F5"/>
    <a:srgbClr val="33993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8502" autoAdjust="0"/>
  </p:normalViewPr>
  <p:slideViewPr>
    <p:cSldViewPr showGuides="1">
      <p:cViewPr varScale="1">
        <p:scale>
          <a:sx n="102" d="100"/>
          <a:sy n="102" d="100"/>
        </p:scale>
        <p:origin x="-1488" y="-90"/>
      </p:cViewPr>
      <p:guideLst>
        <p:guide orient="horz" pos="3878"/>
        <p:guide pos="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5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umCloud\&#44060;&#51064;&#51088;&#47308;\3.%20&#44060;&#51064;\&#44288;&#44305;&#52629;&#51228;&#50672;&#44396;&#49548;\&#44288;&#44305;&#49884;&#51109;&#46041;&#54693;%20&#45936;&#51060;&#5355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umCloud\&#44060;&#51064;&#51088;&#47308;\3.%20&#44060;&#51064;\&#44288;&#44305;&#52629;&#51228;&#50672;&#44396;&#49548;\&#44288;&#44305;&#49884;&#51109;&#46041;&#54693;%20&#45936;&#51060;&#5355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umCloud\&#44060;&#51064;&#51088;&#47308;\3.%20&#44060;&#51064;\&#44288;&#44305;&#52629;&#51228;&#50672;&#44396;&#49548;\&#44288;&#44305;&#49884;&#51109;&#46041;&#54693;%20&#45936;&#51060;&#5355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umCloud\&#44060;&#51064;&#51088;&#47308;\3.%20&#44060;&#51064;\&#44288;&#44305;&#52629;&#51228;&#50672;&#44396;&#49548;\&#44288;&#44305;&#49884;&#51109;&#46041;&#54693;%20&#45936;&#51060;&#5355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umCloud\&#44060;&#51064;&#51088;&#47308;\3.%20&#44060;&#51064;\&#44288;&#44305;&#52629;&#51228;&#50672;&#44396;&#49548;\&#44288;&#44305;&#49884;&#51109;&#46041;&#54693;%20&#45936;&#51060;&#53552;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umCloud\&#44060;&#51064;&#51088;&#47308;\3.%20&#44060;&#51064;\&#44288;&#44305;&#52629;&#51228;&#50672;&#44396;&#49548;\&#44288;&#44305;&#49884;&#51109;&#46041;&#54693;%20&#45936;&#51060;&#53552;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umCloud\&#44060;&#51064;&#51088;&#47308;\3.%20&#44060;&#51064;\&#44288;&#44305;&#52629;&#51228;&#50672;&#44396;&#49548;\&#44288;&#44305;&#49884;&#51109;&#46041;&#54693;%20&#45936;&#51060;&#53552;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내국인!$B$1</c:f>
              <c:strCache>
                <c:ptCount val="1"/>
                <c:pt idx="0">
                  <c:v>참가자수(만명)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내국인!$A$2:$A$6</c:f>
              <c:strCache>
                <c:ptCount val="5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</c:strCache>
            </c:strRef>
          </c:cat>
          <c:val>
            <c:numRef>
              <c:f>내국인!$B$2:$B$6</c:f>
              <c:numCache>
                <c:formatCode>_(* #,##0_);_(* \(#,##0\);_(* "-"_);_(@_)</c:formatCode>
                <c:ptCount val="5"/>
                <c:pt idx="0">
                  <c:v>3501</c:v>
                </c:pt>
                <c:pt idx="1">
                  <c:v>3691</c:v>
                </c:pt>
                <c:pt idx="2">
                  <c:v>3780</c:v>
                </c:pt>
                <c:pt idx="3">
                  <c:v>3803</c:v>
                </c:pt>
                <c:pt idx="4">
                  <c:v>3831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182976"/>
        <c:axId val="26166016"/>
      </c:barChart>
      <c:catAx>
        <c:axId val="25182976"/>
        <c:scaling>
          <c:orientation val="minMax"/>
        </c:scaling>
        <c:delete val="0"/>
        <c:axPos val="b"/>
        <c:majorTickMark val="out"/>
        <c:minorTickMark val="none"/>
        <c:tickLblPos val="nextTo"/>
        <c:crossAx val="26166016"/>
        <c:crosses val="autoZero"/>
        <c:auto val="1"/>
        <c:lblAlgn val="ctr"/>
        <c:lblOffset val="100"/>
        <c:noMultiLvlLbl val="0"/>
      </c:catAx>
      <c:valAx>
        <c:axId val="26166016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one"/>
        <c:crossAx val="25182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내국인!$B$10</c:f>
              <c:strCache>
                <c:ptCount val="1"/>
                <c:pt idx="0">
                  <c:v>참가횟수(만회)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내국인!$A$11:$A$15</c:f>
              <c:strCache>
                <c:ptCount val="5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</c:strCache>
            </c:strRef>
          </c:cat>
          <c:val>
            <c:numRef>
              <c:f>내국인!$B$11:$B$15</c:f>
              <c:numCache>
                <c:formatCode>_(* #,##0_);_(* \(#,##0\);_(* "-"_);_(@_)</c:formatCode>
                <c:ptCount val="5"/>
                <c:pt idx="0">
                  <c:v>15659</c:v>
                </c:pt>
                <c:pt idx="1">
                  <c:v>21347</c:v>
                </c:pt>
                <c:pt idx="2">
                  <c:v>23103</c:v>
                </c:pt>
                <c:pt idx="3">
                  <c:v>22710</c:v>
                </c:pt>
                <c:pt idx="4">
                  <c:v>23830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825408"/>
        <c:axId val="69337088"/>
      </c:barChart>
      <c:catAx>
        <c:axId val="43825408"/>
        <c:scaling>
          <c:orientation val="minMax"/>
        </c:scaling>
        <c:delete val="0"/>
        <c:axPos val="b"/>
        <c:majorTickMark val="out"/>
        <c:minorTickMark val="none"/>
        <c:tickLblPos val="nextTo"/>
        <c:crossAx val="69337088"/>
        <c:crosses val="autoZero"/>
        <c:auto val="1"/>
        <c:lblAlgn val="ctr"/>
        <c:lblOffset val="100"/>
        <c:noMultiLvlLbl val="0"/>
      </c:catAx>
      <c:valAx>
        <c:axId val="69337088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one"/>
        <c:crossAx val="43825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93095213600084E-2"/>
          <c:y val="0.10973936899862825"/>
          <c:w val="0.9208138095727999"/>
          <c:h val="0.70644718792866923"/>
        </c:manualLayout>
      </c:layout>
      <c:lineChart>
        <c:grouping val="standard"/>
        <c:varyColors val="0"/>
        <c:ser>
          <c:idx val="0"/>
          <c:order val="0"/>
          <c:tx>
            <c:strRef>
              <c:f>내국인!$C$10</c:f>
              <c:strCache>
                <c:ptCount val="1"/>
                <c:pt idx="0">
                  <c:v>여행일수(만일)</c:v>
                </c:pt>
              </c:strCache>
            </c:strRef>
          </c:tx>
          <c:spPr>
            <a:ln w="38100"/>
          </c:spPr>
          <c:marker>
            <c:symbol val="diamond"/>
            <c:size val="15"/>
            <c:spPr>
              <a:ln w="38100"/>
            </c:spPr>
          </c:marker>
          <c:dLbls>
            <c:dLbl>
              <c:idx val="0"/>
              <c:layout>
                <c:manualLayout>
                  <c:x val="-0.16197203656168691"/>
                  <c:y val="-0.104252400548696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677614710152758"/>
                  <c:y val="-8.7791495198902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877928564080022"/>
                  <c:y val="-9.3278463648834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798116876436384"/>
                  <c:y val="-0.1097393689986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391212090036497E-2"/>
                  <c:y val="-9.8765432098765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내국인!$A$11:$A$15</c:f>
              <c:strCache>
                <c:ptCount val="5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</c:strCache>
            </c:strRef>
          </c:cat>
          <c:val>
            <c:numRef>
              <c:f>내국인!$C$11:$C$15</c:f>
              <c:numCache>
                <c:formatCode>_(* #,##0_);_(* \(#,##0\);_(* "-"_);_(@_)</c:formatCode>
                <c:ptCount val="5"/>
                <c:pt idx="0">
                  <c:v>28695</c:v>
                </c:pt>
                <c:pt idx="1">
                  <c:v>36528</c:v>
                </c:pt>
                <c:pt idx="2">
                  <c:v>38922</c:v>
                </c:pt>
                <c:pt idx="3">
                  <c:v>39785</c:v>
                </c:pt>
                <c:pt idx="4">
                  <c:v>40682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00000"/>
        <c:axId val="32231424"/>
      </c:lineChart>
      <c:catAx>
        <c:axId val="29600000"/>
        <c:scaling>
          <c:orientation val="minMax"/>
        </c:scaling>
        <c:delete val="0"/>
        <c:axPos val="b"/>
        <c:majorTickMark val="out"/>
        <c:minorTickMark val="none"/>
        <c:tickLblPos val="nextTo"/>
        <c:crossAx val="32231424"/>
        <c:crosses val="autoZero"/>
        <c:auto val="1"/>
        <c:lblAlgn val="ctr"/>
        <c:lblOffset val="100"/>
        <c:noMultiLvlLbl val="0"/>
      </c:catAx>
      <c:valAx>
        <c:axId val="32231424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one"/>
        <c:crossAx val="29600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내국인!$D$10</c:f>
              <c:strCache>
                <c:ptCount val="1"/>
                <c:pt idx="0">
                  <c:v>여행비용(조원)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내국인!$A$11:$A$15</c:f>
              <c:strCache>
                <c:ptCount val="5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  <c:pt idx="4">
                  <c:v>2015년</c:v>
                </c:pt>
              </c:strCache>
            </c:strRef>
          </c:cat>
          <c:val>
            <c:numRef>
              <c:f>내국인!$D$11:$D$15</c:f>
              <c:numCache>
                <c:formatCode>General</c:formatCode>
                <c:ptCount val="5"/>
                <c:pt idx="0">
                  <c:v>20.2</c:v>
                </c:pt>
                <c:pt idx="1">
                  <c:v>23.9</c:v>
                </c:pt>
                <c:pt idx="2">
                  <c:v>23.2</c:v>
                </c:pt>
                <c:pt idx="3">
                  <c:v>24.8</c:v>
                </c:pt>
                <c:pt idx="4">
                  <c:v>25.4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238976"/>
        <c:axId val="32310400"/>
      </c:barChart>
      <c:catAx>
        <c:axId val="32238976"/>
        <c:scaling>
          <c:orientation val="minMax"/>
        </c:scaling>
        <c:delete val="0"/>
        <c:axPos val="b"/>
        <c:majorTickMark val="out"/>
        <c:minorTickMark val="none"/>
        <c:tickLblPos val="nextTo"/>
        <c:crossAx val="32310400"/>
        <c:crosses val="autoZero"/>
        <c:auto val="1"/>
        <c:lblAlgn val="ctr"/>
        <c:lblOffset val="100"/>
        <c:noMultiLvlLbl val="0"/>
      </c:catAx>
      <c:valAx>
        <c:axId val="32310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38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6395559805875577E-2"/>
          <c:y val="3.9162326931355788E-2"/>
          <c:w val="0.95849359919680877"/>
          <c:h val="0.597845824827452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내국인!$B$182</c:f>
              <c:strCache>
                <c:ptCount val="1"/>
                <c:pt idx="0">
                  <c:v>대도시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내국인!$A$183:$A$194</c:f>
              <c:strCache>
                <c:ptCount val="12"/>
                <c:pt idx="0">
                  <c:v>자연경관</c:v>
                </c:pt>
                <c:pt idx="1">
                  <c:v>문화유산</c:v>
                </c:pt>
                <c:pt idx="2">
                  <c:v>교통</c:v>
                </c:pt>
                <c:pt idx="3">
                  <c:v>숙박시설</c:v>
                </c:pt>
                <c:pt idx="4">
                  <c:v>식당 및 음식</c:v>
                </c:pt>
                <c:pt idx="5">
                  <c:v>쇼핑</c:v>
                </c:pt>
                <c:pt idx="6">
                  <c:v>관광정보 및 안내시설</c:v>
                </c:pt>
                <c:pt idx="7">
                  <c:v>관광지 편의시설</c:v>
                </c:pt>
                <c:pt idx="8">
                  <c:v>지역 관광종사원 친절</c:v>
                </c:pt>
                <c:pt idx="9">
                  <c:v>체험 프로그램</c:v>
                </c:pt>
                <c:pt idx="10">
                  <c:v>관광지 물가 </c:v>
                </c:pt>
                <c:pt idx="11">
                  <c:v>관광지 혼잡도</c:v>
                </c:pt>
              </c:strCache>
            </c:strRef>
          </c:cat>
          <c:val>
            <c:numRef>
              <c:f>내국인!$B$183:$B$194</c:f>
              <c:numCache>
                <c:formatCode>General</c:formatCode>
                <c:ptCount val="12"/>
                <c:pt idx="0">
                  <c:v>4.18</c:v>
                </c:pt>
                <c:pt idx="1">
                  <c:v>4.08</c:v>
                </c:pt>
                <c:pt idx="2">
                  <c:v>4.08</c:v>
                </c:pt>
                <c:pt idx="3">
                  <c:v>4.09</c:v>
                </c:pt>
                <c:pt idx="4">
                  <c:v>3.92</c:v>
                </c:pt>
                <c:pt idx="5">
                  <c:v>3.92</c:v>
                </c:pt>
                <c:pt idx="6">
                  <c:v>3.98</c:v>
                </c:pt>
                <c:pt idx="7">
                  <c:v>3.9899999999999998</c:v>
                </c:pt>
                <c:pt idx="8">
                  <c:v>3.9499999999999997</c:v>
                </c:pt>
                <c:pt idx="9">
                  <c:v>3.9699999999999998</c:v>
                </c:pt>
                <c:pt idx="10">
                  <c:v>3.66</c:v>
                </c:pt>
                <c:pt idx="11">
                  <c:v>3.88</c:v>
                </c:pt>
              </c:numCache>
            </c:numRef>
          </c:val>
        </c:ser>
        <c:ser>
          <c:idx val="1"/>
          <c:order val="1"/>
          <c:tx>
            <c:strRef>
              <c:f>내국인!$C$182</c:f>
              <c:strCache>
                <c:ptCount val="1"/>
                <c:pt idx="0">
                  <c:v>중소도시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0"/>
                  <c:y val="7.0546737213403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내국인!$A$183:$A$194</c:f>
              <c:strCache>
                <c:ptCount val="12"/>
                <c:pt idx="0">
                  <c:v>자연경관</c:v>
                </c:pt>
                <c:pt idx="1">
                  <c:v>문화유산</c:v>
                </c:pt>
                <c:pt idx="2">
                  <c:v>교통</c:v>
                </c:pt>
                <c:pt idx="3">
                  <c:v>숙박시설</c:v>
                </c:pt>
                <c:pt idx="4">
                  <c:v>식당 및 음식</c:v>
                </c:pt>
                <c:pt idx="5">
                  <c:v>쇼핑</c:v>
                </c:pt>
                <c:pt idx="6">
                  <c:v>관광정보 및 안내시설</c:v>
                </c:pt>
                <c:pt idx="7">
                  <c:v>관광지 편의시설</c:v>
                </c:pt>
                <c:pt idx="8">
                  <c:v>지역 관광종사원 친절</c:v>
                </c:pt>
                <c:pt idx="9">
                  <c:v>체험 프로그램</c:v>
                </c:pt>
                <c:pt idx="10">
                  <c:v>관광지 물가 </c:v>
                </c:pt>
                <c:pt idx="11">
                  <c:v>관광지 혼잡도</c:v>
                </c:pt>
              </c:strCache>
            </c:strRef>
          </c:cat>
          <c:val>
            <c:numRef>
              <c:f>내국인!$C$183:$C$194</c:f>
              <c:numCache>
                <c:formatCode>General</c:formatCode>
                <c:ptCount val="12"/>
                <c:pt idx="0">
                  <c:v>4.1099999999999985</c:v>
                </c:pt>
                <c:pt idx="1">
                  <c:v>4.03</c:v>
                </c:pt>
                <c:pt idx="2">
                  <c:v>3.92</c:v>
                </c:pt>
                <c:pt idx="3">
                  <c:v>4.0199999999999996</c:v>
                </c:pt>
                <c:pt idx="4">
                  <c:v>3.86</c:v>
                </c:pt>
                <c:pt idx="5">
                  <c:v>3.71</c:v>
                </c:pt>
                <c:pt idx="6">
                  <c:v>3.8899999999999997</c:v>
                </c:pt>
                <c:pt idx="7">
                  <c:v>3.8699999999999997</c:v>
                </c:pt>
                <c:pt idx="8">
                  <c:v>3.88</c:v>
                </c:pt>
                <c:pt idx="9">
                  <c:v>3.8899999999999997</c:v>
                </c:pt>
                <c:pt idx="10" formatCode="0.00">
                  <c:v>3.5</c:v>
                </c:pt>
                <c:pt idx="11">
                  <c:v>3.65</c:v>
                </c:pt>
              </c:numCache>
            </c:numRef>
          </c:val>
        </c:ser>
        <c:ser>
          <c:idx val="2"/>
          <c:order val="2"/>
          <c:tx>
            <c:strRef>
              <c:f>내국인!$D$182</c:f>
              <c:strCache>
                <c:ptCount val="1"/>
                <c:pt idx="0">
                  <c:v>읍면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03687169343849E-3"/>
                  <c:y val="2.4691358024691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0582010582010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518435846719245E-3"/>
                  <c:y val="1.410934744268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518435846719245E-3"/>
                  <c:y val="1.0582010582010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518435846719245E-3"/>
                  <c:y val="-2.4691358024691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2.1164021164021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03687169343849E-3"/>
                  <c:y val="1.7636684303350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4073743386876981E-3"/>
                  <c:y val="1.0582010582010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내국인!$A$183:$A$194</c:f>
              <c:strCache>
                <c:ptCount val="12"/>
                <c:pt idx="0">
                  <c:v>자연경관</c:v>
                </c:pt>
                <c:pt idx="1">
                  <c:v>문화유산</c:v>
                </c:pt>
                <c:pt idx="2">
                  <c:v>교통</c:v>
                </c:pt>
                <c:pt idx="3">
                  <c:v>숙박시설</c:v>
                </c:pt>
                <c:pt idx="4">
                  <c:v>식당 및 음식</c:v>
                </c:pt>
                <c:pt idx="5">
                  <c:v>쇼핑</c:v>
                </c:pt>
                <c:pt idx="6">
                  <c:v>관광정보 및 안내시설</c:v>
                </c:pt>
                <c:pt idx="7">
                  <c:v>관광지 편의시설</c:v>
                </c:pt>
                <c:pt idx="8">
                  <c:v>지역 관광종사원 친절</c:v>
                </c:pt>
                <c:pt idx="9">
                  <c:v>체험 프로그램</c:v>
                </c:pt>
                <c:pt idx="10">
                  <c:v>관광지 물가 </c:v>
                </c:pt>
                <c:pt idx="11">
                  <c:v>관광지 혼잡도</c:v>
                </c:pt>
              </c:strCache>
            </c:strRef>
          </c:cat>
          <c:val>
            <c:numRef>
              <c:f>내국인!$D$183:$D$194</c:f>
              <c:numCache>
                <c:formatCode>General</c:formatCode>
                <c:ptCount val="12"/>
                <c:pt idx="0">
                  <c:v>4.09</c:v>
                </c:pt>
                <c:pt idx="1">
                  <c:v>3.9499999999999997</c:v>
                </c:pt>
                <c:pt idx="2">
                  <c:v>3.9099999999999997</c:v>
                </c:pt>
                <c:pt idx="3">
                  <c:v>3.9299999999999997</c:v>
                </c:pt>
                <c:pt idx="4">
                  <c:v>3.8499999999999992</c:v>
                </c:pt>
                <c:pt idx="5">
                  <c:v>3.72</c:v>
                </c:pt>
                <c:pt idx="6">
                  <c:v>3.8299999999999992</c:v>
                </c:pt>
                <c:pt idx="7">
                  <c:v>3.8699999999999997</c:v>
                </c:pt>
                <c:pt idx="8">
                  <c:v>3.8499999999999992</c:v>
                </c:pt>
                <c:pt idx="9">
                  <c:v>3.7600000000000002</c:v>
                </c:pt>
                <c:pt idx="10">
                  <c:v>3.53</c:v>
                </c:pt>
                <c:pt idx="11">
                  <c:v>3.71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436928"/>
        <c:axId val="67438464"/>
      </c:barChart>
      <c:catAx>
        <c:axId val="67436928"/>
        <c:scaling>
          <c:orientation val="minMax"/>
        </c:scaling>
        <c:delete val="0"/>
        <c:axPos val="b"/>
        <c:majorTickMark val="out"/>
        <c:minorTickMark val="none"/>
        <c:tickLblPos val="nextTo"/>
        <c:crossAx val="67438464"/>
        <c:crosses val="autoZero"/>
        <c:auto val="1"/>
        <c:lblAlgn val="ctr"/>
        <c:lblOffset val="100"/>
        <c:noMultiLvlLbl val="0"/>
      </c:catAx>
      <c:valAx>
        <c:axId val="674384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67436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346593735941906E-2"/>
          <c:y val="0.87698621005707644"/>
          <c:w val="0.95343849896174993"/>
          <c:h val="0.11375216986765543"/>
        </c:manualLayout>
      </c:layout>
      <c:overlay val="0"/>
      <c:txPr>
        <a:bodyPr/>
        <a:lstStyle/>
        <a:p>
          <a:pPr>
            <a:defRPr sz="1400"/>
          </a:pPr>
          <a:endParaRPr lang="ko-KR"/>
        </a:p>
      </c:txPr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외래객!$A$37</c:f>
              <c:strCache>
                <c:ptCount val="1"/>
                <c:pt idx="0">
                  <c:v>평균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외래객!$B$36:$F$36</c:f>
              <c:strCache>
                <c:ptCount val="5"/>
                <c:pt idx="0">
                  <c:v>2010년</c:v>
                </c:pt>
                <c:pt idx="1">
                  <c:v>2011년</c:v>
                </c:pt>
                <c:pt idx="2">
                  <c:v>2012년</c:v>
                </c:pt>
                <c:pt idx="3">
                  <c:v>2013년</c:v>
                </c:pt>
                <c:pt idx="4">
                  <c:v>2014년</c:v>
                </c:pt>
              </c:strCache>
            </c:strRef>
          </c:cat>
          <c:val>
            <c:numRef>
              <c:f>외래객!$B$37:$F$37</c:f>
              <c:numCache>
                <c:formatCode>General</c:formatCode>
                <c:ptCount val="5"/>
                <c:pt idx="0">
                  <c:v>4.8</c:v>
                </c:pt>
                <c:pt idx="1">
                  <c:v>4.8</c:v>
                </c:pt>
                <c:pt idx="2">
                  <c:v>4.4000000000000004</c:v>
                </c:pt>
                <c:pt idx="3">
                  <c:v>4</c:v>
                </c:pt>
                <c:pt idx="4">
                  <c:v>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700096"/>
        <c:axId val="75701632"/>
      </c:barChart>
      <c:catAx>
        <c:axId val="75700096"/>
        <c:scaling>
          <c:orientation val="minMax"/>
        </c:scaling>
        <c:delete val="0"/>
        <c:axPos val="b"/>
        <c:majorTickMark val="out"/>
        <c:minorTickMark val="none"/>
        <c:tickLblPos val="nextTo"/>
        <c:crossAx val="75701632"/>
        <c:crosses val="autoZero"/>
        <c:auto val="1"/>
        <c:lblAlgn val="ctr"/>
        <c:lblOffset val="100"/>
        <c:noMultiLvlLbl val="0"/>
      </c:catAx>
      <c:valAx>
        <c:axId val="7570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5700096"/>
        <c:crosses val="autoZero"/>
        <c:crossBetween val="between"/>
      </c:valAx>
      <c:spPr>
        <a:solidFill>
          <a:sysClr val="window" lastClr="FFFFFF">
            <a:lumMod val="85000"/>
          </a:sys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0417962818946183E-2"/>
          <c:y val="3.970267209254965E-2"/>
          <c:w val="0.9191640743621079"/>
          <c:h val="0.78936816926468256"/>
        </c:manualLayout>
      </c:layout>
      <c:lineChart>
        <c:grouping val="standard"/>
        <c:varyColors val="0"/>
        <c:ser>
          <c:idx val="0"/>
          <c:order val="0"/>
          <c:tx>
            <c:strRef>
              <c:f>외래객!$A$52</c:f>
              <c:strCache>
                <c:ptCount val="1"/>
                <c:pt idx="0">
                  <c:v>가족/친지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ymbol val="none"/>
          </c:marker>
          <c:cat>
            <c:strRef>
              <c:f>외래객!$B$51:$E$51</c:f>
              <c:strCache>
                <c:ptCount val="4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</c:strCache>
            </c:strRef>
          </c:cat>
          <c:val>
            <c:numRef>
              <c:f>외래객!$B$52:$E$52</c:f>
              <c:numCache>
                <c:formatCode>General</c:formatCode>
                <c:ptCount val="4"/>
                <c:pt idx="0">
                  <c:v>39.1</c:v>
                </c:pt>
                <c:pt idx="1">
                  <c:v>47.2</c:v>
                </c:pt>
                <c:pt idx="2">
                  <c:v>45.7</c:v>
                </c:pt>
                <c:pt idx="3">
                  <c:v>45.5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외래객!$A$53</c:f>
              <c:strCache>
                <c:ptCount val="1"/>
                <c:pt idx="0">
                  <c:v>친구/연인</c:v>
                </c:pt>
              </c:strCache>
            </c:strRef>
          </c:tx>
          <c:spPr>
            <a:ln>
              <a:solidFill>
                <a:srgbClr val="F79646">
                  <a:lumMod val="50000"/>
                </a:srgbClr>
              </a:solidFill>
            </a:ln>
          </c:spPr>
          <c:marker>
            <c:symbol val="none"/>
          </c:marker>
          <c:cat>
            <c:strRef>
              <c:f>외래객!$B$51:$E$51</c:f>
              <c:strCache>
                <c:ptCount val="4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</c:strCache>
            </c:strRef>
          </c:cat>
          <c:val>
            <c:numRef>
              <c:f>외래객!$B$53:$E$53</c:f>
              <c:numCache>
                <c:formatCode>General</c:formatCode>
                <c:ptCount val="4"/>
                <c:pt idx="0">
                  <c:v>40.1</c:v>
                </c:pt>
                <c:pt idx="1">
                  <c:v>36.300000000000004</c:v>
                </c:pt>
                <c:pt idx="2">
                  <c:v>39.200000000000003</c:v>
                </c:pt>
                <c:pt idx="3">
                  <c:v>44.1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외래객!$A$54</c:f>
              <c:strCache>
                <c:ptCount val="1"/>
                <c:pt idx="0">
                  <c:v>직장동료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외래객!$B$51:$E$51</c:f>
              <c:strCache>
                <c:ptCount val="4"/>
                <c:pt idx="0">
                  <c:v>2011년</c:v>
                </c:pt>
                <c:pt idx="1">
                  <c:v>2012년</c:v>
                </c:pt>
                <c:pt idx="2">
                  <c:v>2013년</c:v>
                </c:pt>
                <c:pt idx="3">
                  <c:v>2014년</c:v>
                </c:pt>
              </c:strCache>
            </c:strRef>
          </c:cat>
          <c:val>
            <c:numRef>
              <c:f>외래객!$B$54:$E$54</c:f>
              <c:numCache>
                <c:formatCode>General</c:formatCode>
                <c:ptCount val="4"/>
                <c:pt idx="0">
                  <c:v>21.6</c:v>
                </c:pt>
                <c:pt idx="1">
                  <c:v>20.2</c:v>
                </c:pt>
                <c:pt idx="2">
                  <c:v>19.600000000000001</c:v>
                </c:pt>
                <c:pt idx="3">
                  <c:v>14.3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784576"/>
        <c:axId val="75786112"/>
      </c:lineChart>
      <c:catAx>
        <c:axId val="75784576"/>
        <c:scaling>
          <c:orientation val="minMax"/>
        </c:scaling>
        <c:delete val="0"/>
        <c:axPos val="b"/>
        <c:majorTickMark val="out"/>
        <c:minorTickMark val="none"/>
        <c:tickLblPos val="nextTo"/>
        <c:crossAx val="75786112"/>
        <c:crosses val="autoZero"/>
        <c:auto val="1"/>
        <c:lblAlgn val="ctr"/>
        <c:lblOffset val="100"/>
        <c:noMultiLvlLbl val="0"/>
      </c:catAx>
      <c:valAx>
        <c:axId val="75786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75784576"/>
        <c:crosses val="autoZero"/>
        <c:crossBetween val="between"/>
      </c:valAx>
      <c:spPr>
        <a:solidFill>
          <a:sysClr val="window" lastClr="FFFFFF">
            <a:lumMod val="85000"/>
          </a:sys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528660183144714E-3"/>
          <c:y val="6.4668770446233134E-2"/>
          <c:w val="0.99384713398168567"/>
          <c:h val="0.78596581211616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외래객!$B$95</c:f>
              <c:strCache>
                <c:ptCount val="1"/>
                <c:pt idx="0">
                  <c:v>2014년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</c:spPr>
          </c:dPt>
          <c:dPt>
            <c:idx val="8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</c:spPr>
          </c:dPt>
          <c:dLbls>
            <c:dLbl>
              <c:idx val="6"/>
              <c:layout>
                <c:manualLayout>
                  <c:x val="0"/>
                  <c:y val="4.1498657011965992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0148596974505209E-3"/>
                  <c:y val="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1054357856433313E-16"/>
                  <c:y val="3.1123992758974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외래객!$A$96:$A$105</c:f>
              <c:strCache>
                <c:ptCount val="10"/>
                <c:pt idx="0">
                  <c:v>출입국절차</c:v>
                </c:pt>
                <c:pt idx="1">
                  <c:v>대중교통</c:v>
                </c:pt>
                <c:pt idx="2">
                  <c:v>숙박</c:v>
                </c:pt>
                <c:pt idx="3">
                  <c:v>음식</c:v>
                </c:pt>
                <c:pt idx="4">
                  <c:v>쇼핑</c:v>
                </c:pt>
                <c:pt idx="5">
                  <c:v>관광지매력</c:v>
                </c:pt>
                <c:pt idx="6">
                  <c:v>관광안내서비스</c:v>
                </c:pt>
                <c:pt idx="7">
                  <c:v>언어소통</c:v>
                </c:pt>
                <c:pt idx="8">
                  <c:v>여행경비</c:v>
                </c:pt>
                <c:pt idx="9">
                  <c:v>치안(안전성)</c:v>
                </c:pt>
              </c:strCache>
            </c:strRef>
          </c:cat>
          <c:val>
            <c:numRef>
              <c:f>외래객!$B$96:$B$105</c:f>
              <c:numCache>
                <c:formatCode>General</c:formatCode>
                <c:ptCount val="10"/>
                <c:pt idx="0">
                  <c:v>87.7</c:v>
                </c:pt>
                <c:pt idx="1">
                  <c:v>87</c:v>
                </c:pt>
                <c:pt idx="2">
                  <c:v>88.6</c:v>
                </c:pt>
                <c:pt idx="3">
                  <c:v>85.5</c:v>
                </c:pt>
                <c:pt idx="4">
                  <c:v>86.6</c:v>
                </c:pt>
                <c:pt idx="5">
                  <c:v>82.1</c:v>
                </c:pt>
                <c:pt idx="6">
                  <c:v>75.900000000000006</c:v>
                </c:pt>
                <c:pt idx="7">
                  <c:v>62.4</c:v>
                </c:pt>
                <c:pt idx="8">
                  <c:v>73.900000000000006</c:v>
                </c:pt>
                <c:pt idx="9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299648"/>
        <c:axId val="32305536"/>
      </c:barChart>
      <c:catAx>
        <c:axId val="32299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ko-KR"/>
          </a:p>
        </c:txPr>
        <c:crossAx val="32305536"/>
        <c:crosses val="autoZero"/>
        <c:auto val="1"/>
        <c:lblAlgn val="ctr"/>
        <c:lblOffset val="100"/>
        <c:noMultiLvlLbl val="0"/>
      </c:catAx>
      <c:valAx>
        <c:axId val="32305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99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ko-K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50" y="0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832EB2CB-609F-43E5-80B0-A79A5BC26C97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8" y="9428584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50" y="9428584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37FA4F9A-C76E-41A2-B426-BA18F18A476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69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50" y="0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82DC63C2-96A6-48B4-A59A-645467978EC0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28675" y="744538"/>
            <a:ext cx="51403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9"/>
            <a:ext cx="5438140" cy="4466988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8" y="9428584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50" y="9428584"/>
            <a:ext cx="2945658" cy="496333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E66562B2-D543-40C2-8792-E08E6895E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5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오늘 한국농어촌공사가 함께한 한국농업의 과거와</a:t>
            </a:r>
            <a:r>
              <a:rPr lang="en-US" altLang="ko-KR" dirty="0" smtClean="0"/>
              <a:t>,</a:t>
            </a:r>
            <a:r>
              <a:rPr lang="ko-KR" altLang="en-US" dirty="0" smtClean="0"/>
              <a:t> 함께할 미래에 대해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말씀드리고자</a:t>
            </a:r>
            <a:r>
              <a:rPr lang="ko-KR" altLang="en-US" dirty="0" smtClean="0"/>
              <a:t>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 있는 현실을 살펴보겠음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설명은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우선 </a:t>
            </a:r>
            <a:r>
              <a:rPr lang="en-US" altLang="ko-KR" dirty="0" smtClean="0"/>
              <a:t>1900</a:t>
            </a:r>
            <a:r>
              <a:rPr lang="ko-KR" altLang="en-US" dirty="0" smtClean="0"/>
              <a:t>년 이후 농업의 발전과정을 말씀 드리고</a:t>
            </a:r>
            <a:r>
              <a:rPr lang="en-US" altLang="ko-KR" dirty="0" smtClean="0"/>
              <a:t>,</a:t>
            </a:r>
          </a:p>
          <a:p>
            <a:endParaRPr lang="en-US" altLang="ko-KR" dirty="0" smtClean="0"/>
          </a:p>
          <a:p>
            <a:r>
              <a:rPr lang="ko-KR" altLang="en-US" dirty="0" err="1" smtClean="0"/>
              <a:t>두번째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처해있는 현실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세번째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한국농업을 둘러싼 환경변화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네번째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우리 농업발전을 위한 한국농어촌공사의 역할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마지막으로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우리가 바라는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농촌의 미래상에 대해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설명드리겠습니다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5C5EC-9EE0-4441-8410-5C9C6EAFD13A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 있는 현실을 살펴보겠음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 있는 현실을 살펴보겠음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 있는 현실을 살펴보겠음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농촌이 처해 있는 현실을 살펴보겠음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여러분의 건승을 기원합니다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508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828675" y="744538"/>
            <a:ext cx="51403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다음은 우리 농업을 둘러싼 환경변화에 대해 설명을 드리겠음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562B2-D543-40C2-8792-E08E6895EFDA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22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63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20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3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pic>
        <p:nvPicPr>
          <p:cNvPr id="4" name="그림 3" descr="잔디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0" y="6915405"/>
            <a:ext cx="10440988" cy="645858"/>
          </a:xfrm>
          <a:prstGeom prst="rect">
            <a:avLst/>
          </a:prstGeom>
        </p:spPr>
      </p:pic>
      <p:pic>
        <p:nvPicPr>
          <p:cNvPr id="7" name="그림 6" descr="나무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42215" y="1053681"/>
            <a:ext cx="6172157" cy="65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라인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72556"/>
            <a:ext cx="10440988" cy="551346"/>
          </a:xfrm>
          <a:prstGeom prst="rect">
            <a:avLst/>
          </a:prstGeom>
        </p:spPr>
      </p:pic>
      <p:pic>
        <p:nvPicPr>
          <p:cNvPr id="4" name="그림 3" descr="나무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543746" y="103374"/>
            <a:ext cx="673802" cy="713376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7167471"/>
            <a:ext cx="10440988" cy="393792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marL="0" algn="ctr" defTabSz="1028700" rtl="0" eaLnBrk="1" latinLnBrk="1" hangingPunct="1"/>
            <a:endParaRPr lang="ko-KR" altLang="en-US" sz="20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제목 1"/>
          <p:cNvSpPr>
            <a:spLocks noGrp="1"/>
          </p:cNvSpPr>
          <p:nvPr>
            <p:ph type="title" hasCustomPrompt="1"/>
          </p:nvPr>
        </p:nvSpPr>
        <p:spPr>
          <a:xfrm>
            <a:off x="467702" y="252042"/>
            <a:ext cx="9565468" cy="617882"/>
          </a:xfrm>
          <a:prstGeom prst="rect">
            <a:avLst/>
          </a:prstGeom>
        </p:spPr>
        <p:txBody>
          <a:bodyPr anchor="ctr"/>
          <a:lstStyle>
            <a:lvl1pPr algn="l">
              <a:defRPr sz="3600" b="1" spc="-169">
                <a:solidFill>
                  <a:srgbClr val="264F08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 smtClean="0"/>
              <a:t>마스터 목 스타일 편집</a:t>
            </a:r>
            <a:endParaRPr lang="ko-KR" altLang="en-US" dirty="0"/>
          </a:p>
        </p:txBody>
      </p:sp>
      <p:pic>
        <p:nvPicPr>
          <p:cNvPr id="9" name="그림 19" descr="그림1.png"/>
          <p:cNvPicPr>
            <a:picLocks noChangeAspect="1"/>
          </p:cNvPicPr>
          <p:nvPr userDrawn="1"/>
        </p:nvPicPr>
        <p:blipFill>
          <a:blip r:embed="rId4" cstate="print"/>
          <a:srcRect r="73870"/>
          <a:stretch>
            <a:fillRect/>
          </a:stretch>
        </p:blipFill>
        <p:spPr bwMode="auto">
          <a:xfrm>
            <a:off x="9700993" y="7135916"/>
            <a:ext cx="739995" cy="4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78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783074" y="672112"/>
            <a:ext cx="8874840" cy="604901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4628A-CC8B-45F9-82F2-9683230FE74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10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3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826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60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53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04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56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36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0EBDD-AFB0-4DA0-8F84-2ABC64555E95}" type="datetimeFigureOut">
              <a:rPr lang="ko-KR" altLang="en-US" smtClean="0"/>
              <a:pPr/>
              <a:t>2016-08-19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B6FBF-DEDA-4184-8C5C-91899593C3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4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6" r:id="rId16"/>
  </p:sldLayoutIdLst>
  <p:txStyles>
    <p:titleStyle>
      <a:lvl1pPr algn="ctr" defTabSz="1028700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29.jpeg"/><Relationship Id="rId9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8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8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microsoft.com/office/2007/relationships/hdphoto" Target="../media/hdphoto4.wdp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패턴1.png"/>
          <p:cNvPicPr>
            <a:picLocks noChangeAspect="1"/>
          </p:cNvPicPr>
          <p:nvPr/>
        </p:nvPicPr>
        <p:blipFill>
          <a:blip r:embed="rId3" cstate="print"/>
          <a:srcRect l="21858"/>
          <a:stretch>
            <a:fillRect/>
          </a:stretch>
        </p:blipFill>
        <p:spPr>
          <a:xfrm>
            <a:off x="0" y="0"/>
            <a:ext cx="2333101" cy="416280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0" y="4281919"/>
            <a:ext cx="10440988" cy="2018992"/>
          </a:xfrm>
          <a:prstGeom prst="rect">
            <a:avLst/>
          </a:prstGeom>
        </p:spPr>
        <p:txBody>
          <a:bodyPr wrap="square" lIns="94465" tIns="47233" rIns="94465" bIns="47233">
            <a:spAutoFit/>
          </a:bodyPr>
          <a:lstStyle/>
          <a:p>
            <a:pPr algn="ctr"/>
            <a:r>
              <a:rPr lang="en-US" altLang="ko-KR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2016. 8. 24</a:t>
            </a:r>
          </a:p>
          <a:p>
            <a:pPr algn="ctr"/>
            <a:endParaRPr lang="en-US" altLang="ko-KR" sz="2500" b="1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en-US" altLang="ko-KR" sz="2500" b="1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endParaRPr lang="en-US" altLang="ko-KR" sz="2500" b="1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발표 </a:t>
            </a:r>
            <a:r>
              <a:rPr lang="en-US" altLang="ko-KR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황병중 </a:t>
            </a:r>
            <a:r>
              <a:rPr lang="en-US" altLang="ko-KR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대구대학교</a:t>
            </a:r>
            <a:r>
              <a:rPr lang="en-US" altLang="ko-KR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500" b="1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500" b="1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7428" y="1162209"/>
            <a:ext cx="10480010" cy="23913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ko-KR" alt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한국 관광안내표지 가이드라인 </a:t>
            </a:r>
            <a:endParaRPr lang="en-US" altLang="ko-KR" sz="5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이해와 활용방안</a:t>
            </a:r>
            <a:endParaRPr lang="ko-KR" altLang="en-US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86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95958" y="2231775"/>
            <a:ext cx="9649072" cy="3709096"/>
          </a:xfrm>
          <a:prstGeom prst="roundRect">
            <a:avLst>
              <a:gd name="adj" fmla="val 565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5" t="24152" r="31491" b="38749"/>
          <a:stretch/>
        </p:blipFill>
        <p:spPr bwMode="auto">
          <a:xfrm>
            <a:off x="7081934" y="3477128"/>
            <a:ext cx="2928413" cy="19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98305" y="1788864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10324" y="1721618"/>
            <a:ext cx="6906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동반 형태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355" y="2341314"/>
            <a:ext cx="80256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평균 동반자 수는 지속 감소함으로써 점차 소규모화하는 추세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  *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평균 동반자수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: ’10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4.8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명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 ’14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년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3.6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  <a:sym typeface="Wingdings" pitchFamily="2" charset="2"/>
              </a:rPr>
              <a:t>명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  </a:t>
            </a:r>
            <a:endParaRPr lang="en-US" altLang="ko-KR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직장동료는 줄고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가족친지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친구연인 비중은 증가   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9" name="모서리가 둥근 직사각형 88"/>
          <p:cNvSpPr/>
          <p:nvPr/>
        </p:nvSpPr>
        <p:spPr>
          <a:xfrm>
            <a:off x="1490585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소그룹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관광객을 위한 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안내체계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필요성 증대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0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9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21" name="차트 120"/>
          <p:cNvGraphicFramePr/>
          <p:nvPr>
            <p:extLst>
              <p:ext uri="{D42A27DB-BD31-4B8C-83A1-F6EECF244321}">
                <p14:modId xmlns:p14="http://schemas.microsoft.com/office/powerpoint/2010/main" val="3534568050"/>
              </p:ext>
            </p:extLst>
          </p:nvPr>
        </p:nvGraphicFramePr>
        <p:xfrm>
          <a:off x="539974" y="3420591"/>
          <a:ext cx="3240360" cy="231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3" name="차트 122"/>
          <p:cNvGraphicFramePr/>
          <p:nvPr>
            <p:extLst>
              <p:ext uri="{D42A27DB-BD31-4B8C-83A1-F6EECF244321}">
                <p14:modId xmlns:p14="http://schemas.microsoft.com/office/powerpoint/2010/main" val="656100555"/>
              </p:ext>
            </p:extLst>
          </p:nvPr>
        </p:nvGraphicFramePr>
        <p:xfrm>
          <a:off x="3636318" y="3492599"/>
          <a:ext cx="2952328" cy="2239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4" name="TextBox 123"/>
          <p:cNvSpPr txBox="1"/>
          <p:nvPr/>
        </p:nvSpPr>
        <p:spPr>
          <a:xfrm>
            <a:off x="6103252" y="3473745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0000CC"/>
                </a:solidFill>
                <a:latin typeface="+mj-lt"/>
              </a:rPr>
              <a:t>가족</a:t>
            </a:r>
            <a:r>
              <a:rPr lang="en-US" altLang="ko-KR" sz="1200" dirty="0" smtClean="0">
                <a:solidFill>
                  <a:srgbClr val="0000CC"/>
                </a:solidFill>
                <a:latin typeface="+mj-lt"/>
              </a:rPr>
              <a:t>/</a:t>
            </a:r>
            <a:r>
              <a:rPr lang="ko-KR" altLang="en-US" sz="1200" dirty="0" smtClean="0">
                <a:solidFill>
                  <a:srgbClr val="0000CC"/>
                </a:solidFill>
                <a:latin typeface="+mj-lt"/>
              </a:rPr>
              <a:t>친지</a:t>
            </a:r>
            <a:endParaRPr lang="en-US" altLang="ko-KR" sz="1200" dirty="0" smtClean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118482" y="377406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친구</a:t>
            </a:r>
            <a:r>
              <a:rPr lang="en-US" altLang="ko-KR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/</a:t>
            </a:r>
            <a:r>
              <a:rPr lang="ko-KR" altLang="en-US" sz="12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연인</a:t>
            </a:r>
            <a:endParaRPr lang="en-US" altLang="ko-KR" sz="1200" dirty="0" smtClean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103252" y="471548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latin typeface="+mj-lt"/>
              </a:rPr>
              <a:t>직장동료</a:t>
            </a:r>
            <a:endParaRPr lang="en-US" altLang="ko-KR" sz="1200" b="1" dirty="0" smtClean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9881" y="5998071"/>
            <a:ext cx="1909763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dirty="0">
                <a:latin typeface="+mn-ea"/>
                <a:ea typeface="+mn-ea"/>
              </a:rPr>
              <a:t>자료</a:t>
            </a:r>
            <a:r>
              <a:rPr lang="en-US" altLang="ko-KR" sz="1050" dirty="0">
                <a:latin typeface="+mn-ea"/>
                <a:ea typeface="+mn-ea"/>
              </a:rPr>
              <a:t>: </a:t>
            </a:r>
            <a:r>
              <a:rPr lang="ko-KR" altLang="en-US" sz="1050" dirty="0" err="1" smtClean="0">
                <a:latin typeface="+mn-ea"/>
                <a:ea typeface="+mn-ea"/>
              </a:rPr>
              <a:t>외래객실태조사</a:t>
            </a:r>
            <a:r>
              <a:rPr lang="en-US" altLang="ko-KR" sz="1050" dirty="0">
                <a:latin typeface="+mn-ea"/>
                <a:ea typeface="+mn-ea"/>
              </a:rPr>
              <a:t>(</a:t>
            </a:r>
            <a:r>
              <a:rPr lang="en-US" altLang="ko-KR" sz="1050" dirty="0" smtClean="0">
                <a:latin typeface="+mn-ea"/>
                <a:ea typeface="+mn-ea"/>
              </a:rPr>
              <a:t>2015)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바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외래관광객 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소규모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가족동반 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FIT 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다수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15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98305" y="1788864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10324" y="1721618"/>
            <a:ext cx="6906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여행 만족도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900014" y="2231775"/>
            <a:ext cx="8640960" cy="3709096"/>
          </a:xfrm>
          <a:prstGeom prst="roundRect">
            <a:avLst>
              <a:gd name="adj" fmla="val 565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371355" y="2341314"/>
            <a:ext cx="802560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관광안내 서비스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언어소통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여행경비 만족도 취약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언어와 경비는 국가의 구조적인 측면으로서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안내서비스는 개선 시급</a:t>
            </a:r>
            <a:endParaRPr lang="en-US" altLang="ko-KR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4" name="TextBox 213"/>
          <p:cNvSpPr txBox="1"/>
          <p:nvPr/>
        </p:nvSpPr>
        <p:spPr>
          <a:xfrm>
            <a:off x="8100814" y="5652839"/>
            <a:ext cx="16561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800" dirty="0">
                <a:latin typeface="+mn-ea"/>
                <a:ea typeface="+mn-ea"/>
              </a:rPr>
              <a:t>자료</a:t>
            </a:r>
            <a:r>
              <a:rPr lang="en-US" altLang="ko-KR" sz="800" dirty="0">
                <a:latin typeface="+mn-ea"/>
                <a:ea typeface="+mn-ea"/>
              </a:rPr>
              <a:t>: </a:t>
            </a:r>
            <a:r>
              <a:rPr lang="en-US" altLang="ko-KR" sz="800" dirty="0" smtClean="0">
                <a:latin typeface="+mn-ea"/>
                <a:ea typeface="+mn-ea"/>
              </a:rPr>
              <a:t>2014</a:t>
            </a:r>
            <a:r>
              <a:rPr lang="ko-KR" altLang="en-US" sz="800" dirty="0" err="1" smtClean="0">
                <a:latin typeface="+mn-ea"/>
                <a:ea typeface="+mn-ea"/>
              </a:rPr>
              <a:t>외래객실태조사</a:t>
            </a:r>
            <a:endParaRPr lang="ko-KR" altLang="en-US" sz="800" dirty="0">
              <a:latin typeface="+mn-ea"/>
              <a:ea typeface="+mn-ea"/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1490585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관광안내서비스 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개선 시급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9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3" name="차트 32"/>
          <p:cNvGraphicFramePr/>
          <p:nvPr>
            <p:extLst>
              <p:ext uri="{D42A27DB-BD31-4B8C-83A1-F6EECF244321}">
                <p14:modId xmlns:p14="http://schemas.microsoft.com/office/powerpoint/2010/main" val="1601305601"/>
              </p:ext>
            </p:extLst>
          </p:nvPr>
        </p:nvGraphicFramePr>
        <p:xfrm>
          <a:off x="972023" y="3204567"/>
          <a:ext cx="842493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5" name="직선 연결선 34"/>
          <p:cNvCxnSpPr/>
          <p:nvPr/>
        </p:nvCxnSpPr>
        <p:spPr>
          <a:xfrm>
            <a:off x="1188046" y="3717954"/>
            <a:ext cx="84249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616625" y="3439445"/>
            <a:ext cx="71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rgbClr val="FF0000"/>
                </a:solidFill>
              </a:rPr>
              <a:t>평균 </a:t>
            </a:r>
            <a:r>
              <a:rPr lang="en-US" altLang="ko-KR" sz="1400" dirty="0" smtClean="0">
                <a:solidFill>
                  <a:srgbClr val="FF0000"/>
                </a:solidFill>
              </a:rPr>
              <a:t>82.0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사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외래관광객은 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안내서비스 불편 여전</a:t>
            </a:r>
            <a:endParaRPr lang="ko-KR" altLang="en-US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6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" name="도넛 7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" name="달 8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cs typeface="Arial" pitchFamily="34" charset="0"/>
              </a:rPr>
              <a:t>Ⅱ</a:t>
            </a:r>
            <a:endParaRPr lang="ko-KR" altLang="en-US" sz="3600" b="1" dirty="0">
              <a:solidFill>
                <a:srgbClr val="7DAA00"/>
              </a:solidFill>
              <a:latin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8899" y="2125118"/>
            <a:ext cx="4464496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13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가이드라인 주요 내용</a:t>
            </a:r>
            <a:endParaRPr lang="en-US" altLang="ko-KR" sz="2400" b="1" spc="-113" dirty="0">
              <a:ln w="12700" cmpd="sng">
                <a:noFill/>
                <a:prstDash val="solid"/>
              </a:ln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64310" y="2916535"/>
            <a:ext cx="5976664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배경이론 및 개발과정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관광안내표지 개념 및 정의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관광안내표지 유형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라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국가 표준 그래픽 심볼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관광안내표지 중요 사항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①색상    ②서체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③다국어표기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④제목표기순서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⑤본문표기순서    ⑥화살표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종류와 생략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배치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⑦지도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(MAP)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표현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⑧재질</a:t>
            </a:r>
            <a:endParaRPr lang="ko-KR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71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그룹 105"/>
          <p:cNvGrpSpPr>
            <a:grpSpLocks/>
          </p:cNvGrpSpPr>
          <p:nvPr/>
        </p:nvGrpSpPr>
        <p:grpSpPr bwMode="auto">
          <a:xfrm>
            <a:off x="3436313" y="6444927"/>
            <a:ext cx="3575050" cy="574923"/>
            <a:chOff x="3522933" y="2998606"/>
            <a:chExt cx="3416900" cy="770347"/>
          </a:xfrm>
        </p:grpSpPr>
        <p:pic>
          <p:nvPicPr>
            <p:cNvPr id="63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그룹 105"/>
          <p:cNvGrpSpPr>
            <a:grpSpLocks/>
          </p:cNvGrpSpPr>
          <p:nvPr/>
        </p:nvGrpSpPr>
        <p:grpSpPr bwMode="auto">
          <a:xfrm>
            <a:off x="3429625" y="5635318"/>
            <a:ext cx="3575050" cy="574923"/>
            <a:chOff x="3522933" y="2998606"/>
            <a:chExt cx="3416900" cy="770347"/>
          </a:xfrm>
        </p:grpSpPr>
        <p:pic>
          <p:nvPicPr>
            <p:cNvPr id="30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그룹 105"/>
          <p:cNvGrpSpPr>
            <a:grpSpLocks/>
          </p:cNvGrpSpPr>
          <p:nvPr/>
        </p:nvGrpSpPr>
        <p:grpSpPr bwMode="auto">
          <a:xfrm>
            <a:off x="3437920" y="4419372"/>
            <a:ext cx="3575050" cy="832136"/>
            <a:chOff x="3522933" y="2998606"/>
            <a:chExt cx="3416900" cy="770347"/>
          </a:xfrm>
        </p:grpSpPr>
        <p:pic>
          <p:nvPicPr>
            <p:cNvPr id="26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3921811" y="2518428"/>
            <a:ext cx="2585993" cy="2275619"/>
          </a:xfrm>
          <a:prstGeom prst="ellipse">
            <a:avLst/>
          </a:pr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ysDot"/>
          </a:ln>
          <a:effectLst/>
        </p:spPr>
        <p:txBody>
          <a:bodyPr lIns="117344" tIns="58672" rIns="117344" bIns="58672" rtlCol="0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도넛 10"/>
          <p:cNvSpPr/>
          <p:nvPr/>
        </p:nvSpPr>
        <p:spPr bwMode="auto">
          <a:xfrm>
            <a:off x="4117154" y="2688921"/>
            <a:ext cx="2237878" cy="1969286"/>
          </a:xfrm>
          <a:prstGeom prst="donut">
            <a:avLst>
              <a:gd name="adj" fmla="val 13314"/>
            </a:avLst>
          </a:prstGeom>
          <a:solidFill>
            <a:srgbClr val="4F81BD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2852" tIns="51426" rIns="102852" bIns="5142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11731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195839" y="1903464"/>
            <a:ext cx="0" cy="49016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lIns="117344" tIns="58672" rIns="117344" bIns="58672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Oval 41"/>
          <p:cNvSpPr>
            <a:spLocks noChangeArrowheads="1"/>
          </p:cNvSpPr>
          <p:nvPr/>
        </p:nvSpPr>
        <p:spPr bwMode="auto">
          <a:xfrm>
            <a:off x="4592768" y="3096068"/>
            <a:ext cx="1271930" cy="1163657"/>
          </a:xfrm>
          <a:prstGeom prst="ellipse">
            <a:avLst/>
          </a:prstGeom>
          <a:solidFill>
            <a:srgbClr val="3366FF"/>
          </a:solidFill>
          <a:ln w="6350" algn="ctr">
            <a:solidFill>
              <a:srgbClr val="1A4472"/>
            </a:solidFill>
            <a:round/>
            <a:headEnd/>
            <a:tailEnd/>
          </a:ln>
        </p:spPr>
        <p:txBody>
          <a:bodyPr wrap="none" lIns="117344" tIns="58672" rIns="117344" bIns="58672" anchor="ctr"/>
          <a:lstStyle/>
          <a:p>
            <a:pPr defTabSz="1028700"/>
            <a:endParaRPr lang="ko-KR" altLang="en-US" b="1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Oval 42"/>
          <p:cNvSpPr>
            <a:spLocks noChangeArrowheads="1"/>
          </p:cNvSpPr>
          <p:nvPr/>
        </p:nvSpPr>
        <p:spPr bwMode="auto">
          <a:xfrm>
            <a:off x="4744085" y="3170735"/>
            <a:ext cx="969299" cy="599412"/>
          </a:xfrm>
          <a:prstGeom prst="ellipse">
            <a:avLst/>
          </a:prstGeom>
          <a:gradFill rotWithShape="1">
            <a:gsLst>
              <a:gs pos="0">
                <a:srgbClr val="6699FF">
                  <a:alpha val="48000"/>
                </a:srgbClr>
              </a:gs>
              <a:gs pos="100000">
                <a:srgbClr val="3366FF"/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lIns="117344" tIns="58672" rIns="117344" bIns="58672" anchor="ctr">
            <a:spAutoFit/>
          </a:bodyPr>
          <a:lstStyle/>
          <a:p>
            <a:pPr defTabSz="1028700"/>
            <a:endParaRPr lang="ko-KR" altLang="en-US" b="1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4276980" y="3516758"/>
            <a:ext cx="1868420" cy="433961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outerShdw dist="17961" dir="2700000" algn="ctr" rotWithShape="0">
              <a:sysClr val="windowText" lastClr="000000"/>
            </a:outerShdw>
          </a:effectLst>
        </p:spPr>
        <p:txBody>
          <a:bodyPr lIns="117344" tIns="58672" rIns="117344" bIns="58672" anchorCtr="1">
            <a:spAutoFit/>
          </a:bodyPr>
          <a:lstStyle/>
          <a:p>
            <a:pPr marL="0" marR="0" lvl="0" indent="0" algn="ctr" defTabSz="10287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삼각화</a:t>
            </a:r>
            <a:b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</a:b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10287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</a:rPr>
              <a:t>Triangulation</a:t>
            </a:r>
          </a:p>
        </p:txBody>
      </p:sp>
      <p:sp>
        <p:nvSpPr>
          <p:cNvPr id="17" name="Line 47"/>
          <p:cNvSpPr>
            <a:spLocks noChangeShapeType="1"/>
          </p:cNvSpPr>
          <p:nvPr/>
        </p:nvSpPr>
        <p:spPr bwMode="auto">
          <a:xfrm flipV="1">
            <a:off x="6711817" y="3570595"/>
            <a:ext cx="364036" cy="4399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 type="oval" w="med" len="med"/>
            <a:tailEnd/>
          </a:ln>
        </p:spPr>
        <p:txBody>
          <a:bodyPr lIns="117344" tIns="58672" rIns="117344" bIns="58672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 flipH="1" flipV="1">
            <a:off x="3376603" y="3580517"/>
            <a:ext cx="380640" cy="44377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 type="oval" w="med" len="med"/>
            <a:tailEnd/>
          </a:ln>
        </p:spPr>
        <p:txBody>
          <a:bodyPr lIns="117344" tIns="58672" rIns="117344" bIns="58672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AutoShape 49"/>
          <p:cNvSpPr>
            <a:spLocks noChangeAspect="1" noChangeArrowheads="1"/>
          </p:cNvSpPr>
          <p:nvPr/>
        </p:nvSpPr>
        <p:spPr bwMode="auto">
          <a:xfrm>
            <a:off x="4250664" y="1548383"/>
            <a:ext cx="1949562" cy="39367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국내외 사례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조사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AutoShape 50"/>
          <p:cNvSpPr>
            <a:spLocks noChangeAspect="1" noChangeArrowheads="1"/>
          </p:cNvSpPr>
          <p:nvPr/>
        </p:nvSpPr>
        <p:spPr bwMode="auto">
          <a:xfrm>
            <a:off x="6160753" y="1590838"/>
            <a:ext cx="3814257" cy="312624"/>
          </a:xfrm>
          <a:prstGeom prst="roundRect">
            <a:avLst>
              <a:gd name="adj" fmla="val 50000"/>
            </a:avLst>
          </a:prstGeom>
          <a:noFill/>
          <a:ln w="3175">
            <a:noFill/>
            <a:round/>
            <a:headEnd/>
            <a:tailEnd/>
          </a:ln>
        </p:spPr>
        <p:txBody>
          <a:bodyPr lIns="69298" tIns="58672" rIns="0" bIns="58672" anchor="ctr"/>
          <a:lstStyle/>
          <a:p>
            <a:pPr defTabSz="1028700"/>
            <a:r>
              <a:rPr lang="ko-KR" alt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국내외 </a:t>
            </a:r>
            <a:r>
              <a:rPr lang="ko-KR" alt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가이드라인 벤치마킹</a:t>
            </a:r>
            <a:endParaRPr lang="ko-KR" altLang="en-US" sz="1600" b="1" dirty="0">
              <a:solidFill>
                <a:prstClr val="black">
                  <a:lumMod val="50000"/>
                  <a:lumOff val="50000"/>
                </a:prst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AutoShape 17"/>
          <p:cNvSpPr>
            <a:spLocks noChangeAspect="1" noChangeArrowheads="1"/>
          </p:cNvSpPr>
          <p:nvPr/>
        </p:nvSpPr>
        <p:spPr bwMode="auto">
          <a:xfrm>
            <a:off x="2495510" y="6235594"/>
            <a:ext cx="5460862" cy="447124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관광안내표지 디자인 가이드라인 제정 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(‘09)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4788252" y="2103099"/>
            <a:ext cx="872228" cy="8667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834192" y="2231927"/>
            <a:ext cx="778510" cy="61093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outerShdw dist="17961" dir="2700000" algn="ctr" rotWithShape="0">
              <a:srgbClr val="1F497D"/>
            </a:outerShdw>
          </a:effectLst>
        </p:spPr>
        <p:txBody>
          <a:bodyPr lIns="117344" tIns="58672" rIns="117344" bIns="58672" anchorCtr="1">
            <a:sp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사례</a:t>
            </a:r>
          </a:p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조사</a:t>
            </a:r>
          </a:p>
        </p:txBody>
      </p:sp>
      <p:sp>
        <p:nvSpPr>
          <p:cNvPr id="35" name="타원 34"/>
          <p:cNvSpPr/>
          <p:nvPr/>
        </p:nvSpPr>
        <p:spPr>
          <a:xfrm>
            <a:off x="5811672" y="3823220"/>
            <a:ext cx="872228" cy="8667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3761090" y="3860778"/>
            <a:ext cx="872228" cy="8667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3689648" y="3969921"/>
            <a:ext cx="1021931" cy="61093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outerShdw dist="17961" dir="2700000" algn="ctr" rotWithShape="0">
              <a:srgbClr val="1F497D"/>
            </a:outerShdw>
          </a:effectLst>
        </p:spPr>
        <p:txBody>
          <a:bodyPr lIns="117344" tIns="58672" rIns="117344" bIns="58672" anchorCtr="1">
            <a:sp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정량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조사</a:t>
            </a: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5859628" y="3964682"/>
            <a:ext cx="776316" cy="61093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>
            <a:outerShdw dist="17961" dir="2700000" algn="ctr" rotWithShape="0">
              <a:srgbClr val="1F497D"/>
            </a:outerShdw>
          </a:effectLst>
        </p:spPr>
        <p:txBody>
          <a:bodyPr lIns="117344" tIns="58672" rIns="117344" bIns="58672" anchorCtr="1">
            <a:sp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정성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조사</a:t>
            </a:r>
          </a:p>
        </p:txBody>
      </p:sp>
      <p:sp>
        <p:nvSpPr>
          <p:cNvPr id="39" name="AutoShape 9"/>
          <p:cNvSpPr>
            <a:spLocks noChangeAspect="1" noChangeArrowheads="1"/>
          </p:cNvSpPr>
          <p:nvPr/>
        </p:nvSpPr>
        <p:spPr bwMode="auto">
          <a:xfrm>
            <a:off x="7418894" y="2465029"/>
            <a:ext cx="2282806" cy="312624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전문가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관련부처 협의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0" name="AutoShape 12"/>
          <p:cNvCxnSpPr>
            <a:cxnSpLocks noChangeAspect="1" noChangeShapeType="1"/>
            <a:endCxn id="39" idx="1"/>
          </p:cNvCxnSpPr>
          <p:nvPr/>
        </p:nvCxnSpPr>
        <p:spPr bwMode="auto">
          <a:xfrm>
            <a:off x="7074598" y="2617480"/>
            <a:ext cx="344296" cy="3861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</p:cxnSp>
      <p:cxnSp>
        <p:nvCxnSpPr>
          <p:cNvPr id="41" name="AutoShape 13"/>
          <p:cNvCxnSpPr>
            <a:cxnSpLocks noChangeAspect="1" noChangeShapeType="1"/>
          </p:cNvCxnSpPr>
          <p:nvPr/>
        </p:nvCxnSpPr>
        <p:spPr bwMode="auto">
          <a:xfrm>
            <a:off x="7074598" y="4506245"/>
            <a:ext cx="344296" cy="5791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</p:cxnSp>
      <p:sp>
        <p:nvSpPr>
          <p:cNvPr id="42" name="AutoShape 16"/>
          <p:cNvSpPr>
            <a:spLocks noChangeAspect="1" noChangeArrowheads="1"/>
          </p:cNvSpPr>
          <p:nvPr/>
        </p:nvSpPr>
        <p:spPr bwMode="auto">
          <a:xfrm>
            <a:off x="7467550" y="2659531"/>
            <a:ext cx="2658819" cy="780304"/>
          </a:xfrm>
          <a:prstGeom prst="roundRect">
            <a:avLst>
              <a:gd name="adj" fmla="val 50000"/>
            </a:avLst>
          </a:prstGeom>
          <a:noFill/>
          <a:ln w="3175">
            <a:noFill/>
            <a:round/>
            <a:headEnd/>
            <a:tailEnd/>
          </a:ln>
        </p:spPr>
        <p:txBody>
          <a:bodyPr lIns="69298" tIns="58672" rIns="0" bIns="58672" anchor="ctr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국토해양부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관광분야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en-US" altLang="ko-KR" sz="14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br>
              <a:rPr kumimoji="0" lang="en-US" altLang="ko-KR" sz="14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</a:br>
            <a:r>
              <a:rPr kumimoji="0" lang="en-US" altLang="ko-KR" sz="14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 </a:t>
            </a:r>
            <a:r>
              <a:rPr kumimoji="0" lang="ko-KR" altLang="en-US" sz="14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디자인 분야 전문가 협의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3" name="AutoShape 19"/>
          <p:cNvSpPr>
            <a:spLocks noChangeAspect="1" noChangeArrowheads="1"/>
          </p:cNvSpPr>
          <p:nvPr/>
        </p:nvSpPr>
        <p:spPr bwMode="auto">
          <a:xfrm>
            <a:off x="770326" y="2412357"/>
            <a:ext cx="2249382" cy="365296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문헌 연구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4" name="AutoShape 23"/>
          <p:cNvCxnSpPr>
            <a:cxnSpLocks noChangeAspect="1" noChangeShapeType="1"/>
          </p:cNvCxnSpPr>
          <p:nvPr/>
        </p:nvCxnSpPr>
        <p:spPr bwMode="auto">
          <a:xfrm flipH="1" flipV="1">
            <a:off x="2687694" y="4519955"/>
            <a:ext cx="688597" cy="3860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</p:cxnSp>
      <p:sp>
        <p:nvSpPr>
          <p:cNvPr id="45" name="AutoShape 26"/>
          <p:cNvSpPr>
            <a:spLocks noChangeAspect="1" noChangeArrowheads="1"/>
          </p:cNvSpPr>
          <p:nvPr/>
        </p:nvSpPr>
        <p:spPr bwMode="auto">
          <a:xfrm>
            <a:off x="827187" y="2852456"/>
            <a:ext cx="2880945" cy="420692"/>
          </a:xfrm>
          <a:prstGeom prst="roundRect">
            <a:avLst>
              <a:gd name="adj" fmla="val 50000"/>
            </a:avLst>
          </a:prstGeom>
          <a:noFill/>
          <a:ln w="3175">
            <a:noFill/>
            <a:round/>
            <a:headEnd/>
            <a:tailEnd/>
          </a:ln>
        </p:spPr>
        <p:txBody>
          <a:bodyPr lIns="0" tIns="58672" rIns="69298" bIns="58672" anchor="ctr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안내표지 디자인 관련 연구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1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선행 연구결과물 참고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 flipH="1">
            <a:off x="3359653" y="2607831"/>
            <a:ext cx="6545" cy="193637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lIns="117344" tIns="58672" rIns="117344" bIns="58672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>
            <a:off x="7074595" y="2607831"/>
            <a:ext cx="1258" cy="190420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lIns="117344" tIns="58672" rIns="117344" bIns="58672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8" name="AutoShape 49"/>
          <p:cNvSpPr>
            <a:spLocks noChangeAspect="1" noChangeArrowheads="1"/>
          </p:cNvSpPr>
          <p:nvPr/>
        </p:nvSpPr>
        <p:spPr bwMode="auto">
          <a:xfrm>
            <a:off x="761013" y="4347364"/>
            <a:ext cx="2309132" cy="393675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국내외 현장 조사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9" name="AutoShape 11"/>
          <p:cNvSpPr>
            <a:spLocks noChangeAspect="1" noChangeArrowheads="1"/>
          </p:cNvSpPr>
          <p:nvPr/>
        </p:nvSpPr>
        <p:spPr bwMode="auto">
          <a:xfrm>
            <a:off x="7415423" y="4345791"/>
            <a:ext cx="2282806" cy="312624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지자체</a:t>
            </a:r>
            <a:r>
              <a: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의견 수렴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" name="AutoShape 15"/>
          <p:cNvSpPr>
            <a:spLocks noChangeAspect="1" noChangeArrowheads="1"/>
          </p:cNvSpPr>
          <p:nvPr/>
        </p:nvSpPr>
        <p:spPr bwMode="auto">
          <a:xfrm>
            <a:off x="7558525" y="4682812"/>
            <a:ext cx="2359199" cy="312624"/>
          </a:xfrm>
          <a:prstGeom prst="roundRect">
            <a:avLst>
              <a:gd name="adj" fmla="val 50000"/>
            </a:avLst>
          </a:prstGeom>
          <a:noFill/>
          <a:ln w="3175">
            <a:noFill/>
            <a:round/>
            <a:headEnd/>
            <a:tailEnd/>
          </a:ln>
        </p:spPr>
        <p:txBody>
          <a:bodyPr lIns="69298" tIns="58672" rIns="0" bIns="58672" anchor="ctr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ko-KR" altLang="en-US" sz="1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담당자 의견 수렴  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7197" y="3324407"/>
            <a:ext cx="214562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Wayfinding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이론 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환경심리학 이론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인지심리학 이론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2" name="AutoShape 15"/>
          <p:cNvSpPr>
            <a:spLocks noChangeAspect="1" noChangeArrowheads="1"/>
          </p:cNvSpPr>
          <p:nvPr/>
        </p:nvSpPr>
        <p:spPr bwMode="auto">
          <a:xfrm>
            <a:off x="683796" y="4620378"/>
            <a:ext cx="3011142" cy="610340"/>
          </a:xfrm>
          <a:prstGeom prst="roundRect">
            <a:avLst>
              <a:gd name="adj" fmla="val 50000"/>
            </a:avLst>
          </a:prstGeom>
          <a:noFill/>
          <a:ln w="3175">
            <a:noFill/>
            <a:round/>
            <a:headEnd/>
            <a:tailEnd/>
          </a:ln>
        </p:spPr>
        <p:txBody>
          <a:bodyPr lIns="69298" tIns="58672" rIns="0" bIns="58672" anchor="t"/>
          <a:lstStyle/>
          <a:p>
            <a:pPr marL="0" marR="0" lvl="0" indent="0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14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b="1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Y견고딕" pitchFamily="18" charset="-127"/>
                <a:ea typeface="HY견고딕" pitchFamily="18" charset="-127"/>
              </a:rPr>
              <a:t>관광안내표지 현장 조사 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3" name="AutoShape 12"/>
          <p:cNvCxnSpPr>
            <a:cxnSpLocks noChangeAspect="1" noChangeShapeType="1"/>
          </p:cNvCxnSpPr>
          <p:nvPr/>
        </p:nvCxnSpPr>
        <p:spPr bwMode="auto">
          <a:xfrm>
            <a:off x="3015357" y="2602220"/>
            <a:ext cx="344296" cy="3861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</p:cxnSp>
      <p:cxnSp>
        <p:nvCxnSpPr>
          <p:cNvPr id="54" name="AutoShape 23"/>
          <p:cNvCxnSpPr>
            <a:cxnSpLocks noChangeAspect="1" noChangeShapeType="1"/>
          </p:cNvCxnSpPr>
          <p:nvPr/>
        </p:nvCxnSpPr>
        <p:spPr bwMode="auto">
          <a:xfrm flipH="1" flipV="1">
            <a:off x="3019728" y="5986151"/>
            <a:ext cx="1008000" cy="5652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 type="triangle" w="lg" len="lg"/>
            <a:tailEnd type="none" w="lg" len="lg"/>
          </a:ln>
        </p:spPr>
      </p:cxnSp>
      <p:sp>
        <p:nvSpPr>
          <p:cNvPr id="55" name="AutoShape 49"/>
          <p:cNvSpPr>
            <a:spLocks noChangeAspect="1" noChangeArrowheads="1"/>
          </p:cNvSpPr>
          <p:nvPr/>
        </p:nvSpPr>
        <p:spPr bwMode="auto">
          <a:xfrm>
            <a:off x="755998" y="5784985"/>
            <a:ext cx="2309132" cy="393675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kern="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국내 현장 테스트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6" name="AutoShape 13"/>
          <p:cNvCxnSpPr>
            <a:cxnSpLocks noChangeAspect="1" noChangeShapeType="1"/>
          </p:cNvCxnSpPr>
          <p:nvPr/>
        </p:nvCxnSpPr>
        <p:spPr bwMode="auto">
          <a:xfrm>
            <a:off x="6454155" y="6007898"/>
            <a:ext cx="1008000" cy="0"/>
          </a:xfrm>
          <a:prstGeom prst="straightConnector1">
            <a:avLst/>
          </a:prstGeom>
          <a:noFill/>
          <a:ln w="9525">
            <a:solidFill>
              <a:srgbClr val="C0C0C0"/>
            </a:solidFill>
            <a:round/>
            <a:headEnd type="triangle" w="lg" len="lg"/>
            <a:tailEnd type="none" w="lg" len="lg"/>
          </a:ln>
        </p:spPr>
      </p:cxnSp>
      <p:sp>
        <p:nvSpPr>
          <p:cNvPr id="57" name="AutoShape 11"/>
          <p:cNvSpPr>
            <a:spLocks noChangeAspect="1" noChangeArrowheads="1"/>
          </p:cNvSpPr>
          <p:nvPr/>
        </p:nvSpPr>
        <p:spPr bwMode="auto">
          <a:xfrm>
            <a:off x="7433527" y="5841653"/>
            <a:ext cx="2282806" cy="312624"/>
          </a:xfrm>
          <a:prstGeom prst="roundRect">
            <a:avLst>
              <a:gd name="adj" fmla="val 50000"/>
            </a:avLst>
          </a:prstGeom>
          <a:solidFill>
            <a:srgbClr val="DDDDDD"/>
          </a:solidFill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전문가 의견 수렴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>
            <a:off x="3204145" y="5264806"/>
            <a:ext cx="4042602" cy="5522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관광안내표지 가이드라인 기초연구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(‘08)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배경이론 및 개발과정</a:t>
            </a:r>
            <a:endParaRPr lang="ko-KR" altLang="en-US" sz="3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1" name="AutoShape 17"/>
          <p:cNvSpPr>
            <a:spLocks noChangeAspect="1" noChangeArrowheads="1"/>
          </p:cNvSpPr>
          <p:nvPr/>
        </p:nvSpPr>
        <p:spPr bwMode="auto">
          <a:xfrm>
            <a:off x="2495936" y="7005915"/>
            <a:ext cx="5460862" cy="447124"/>
          </a:xfrm>
          <a:prstGeom prst="flowChartAlternateProcess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lIns="23100" tIns="58672" rIns="23100" bIns="58672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관광안내표지 디자인 가이드라인 </a:t>
            </a:r>
            <a:r>
              <a:rPr lang="ko-KR" altLang="en-US" sz="1800" b="1" kern="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업그레이</a:t>
            </a:r>
            <a:r>
              <a:rPr lang="ko-KR" altLang="en-US" sz="1800" b="1" kern="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드</a:t>
            </a: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(‘16)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16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11982" y="1692399"/>
            <a:ext cx="92940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세계관광기구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b="1" kern="0" dirty="0">
                <a:latin typeface="HY견고딕" pitchFamily="18" charset="-127"/>
                <a:ea typeface="HY견고딕" pitchFamily="18" charset="-127"/>
              </a:rPr>
              <a:t>UNWTO)</a:t>
            </a:r>
            <a:r>
              <a:rPr lang="ko-KR" altLang="en-US" b="1" kern="0" dirty="0">
                <a:latin typeface="HY견고딕" pitchFamily="18" charset="-127"/>
                <a:ea typeface="HY견고딕" pitchFamily="18" charset="-127"/>
              </a:rPr>
              <a:t>에 따르면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b="1" kern="0" dirty="0">
                <a:latin typeface="HY견고딕" pitchFamily="18" charset="-127"/>
                <a:ea typeface="HY견고딕" pitchFamily="18" charset="-127"/>
              </a:rPr>
              <a:t>관광안내표지는 정보 제공자와 수요자간의 커뮤니케이션 매체이다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”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6" name="Picture 2" descr="C:\Users\Administrator\Desktop\2015미래부-업무보고\img\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66" y="3383267"/>
            <a:ext cx="15684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C:\Users\Administrator\Desktop\2015미래부-업무보고\img\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56" y="3392643"/>
            <a:ext cx="15684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3240" y="3815315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정보 </a:t>
            </a:r>
            <a:endParaRPr lang="en-US" altLang="ko-KR" b="1" dirty="0" smtClean="0"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ko-KR" altLang="en-US" b="1" dirty="0" smtClean="0">
                <a:latin typeface="HY견고딕" pitchFamily="18" charset="-127"/>
                <a:ea typeface="HY견고딕" pitchFamily="18" charset="-127"/>
              </a:rPr>
              <a:t>제공자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47656" y="398174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mtClean="0">
                <a:latin typeface="HY견고딕" pitchFamily="18" charset="-127"/>
                <a:ea typeface="HY견고딕" pitchFamily="18" charset="-127"/>
              </a:rPr>
              <a:t>수요자</a:t>
            </a:r>
            <a:endParaRPr lang="ko-KR" altLang="en-US" b="1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59" name="직선 화살표 연결선 58"/>
          <p:cNvCxnSpPr/>
          <p:nvPr/>
        </p:nvCxnSpPr>
        <p:spPr bwMode="auto">
          <a:xfrm>
            <a:off x="5383560" y="4169258"/>
            <a:ext cx="647700" cy="0"/>
          </a:xfrm>
          <a:prstGeom prst="straightConnector1">
            <a:avLst/>
          </a:prstGeom>
          <a:ln w="47625">
            <a:solidFill>
              <a:srgbClr val="FF797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/>
          <p:cNvCxnSpPr/>
          <p:nvPr/>
        </p:nvCxnSpPr>
        <p:spPr bwMode="auto">
          <a:xfrm>
            <a:off x="4340572" y="4169258"/>
            <a:ext cx="647700" cy="0"/>
          </a:xfrm>
          <a:prstGeom prst="straightConnector1">
            <a:avLst/>
          </a:prstGeom>
          <a:ln w="47625">
            <a:solidFill>
              <a:srgbClr val="FF797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곱셈 기호 60"/>
          <p:cNvSpPr/>
          <p:nvPr/>
        </p:nvSpPr>
        <p:spPr bwMode="auto">
          <a:xfrm>
            <a:off x="4962872" y="3929546"/>
            <a:ext cx="474663" cy="488950"/>
          </a:xfrm>
          <a:prstGeom prst="mathMultiply">
            <a:avLst/>
          </a:prstGeom>
          <a:solidFill>
            <a:srgbClr val="FF7979"/>
          </a:solidFill>
          <a:ln w="12700" cap="rnd">
            <a:solidFill>
              <a:srgbClr val="FF7979"/>
            </a:solidFill>
            <a:tailEnd type="non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2" name="그룹 418"/>
          <p:cNvGrpSpPr>
            <a:grpSpLocks/>
          </p:cNvGrpSpPr>
          <p:nvPr/>
        </p:nvGrpSpPr>
        <p:grpSpPr bwMode="auto">
          <a:xfrm>
            <a:off x="5117952" y="4137255"/>
            <a:ext cx="179102" cy="993650"/>
            <a:chOff x="2355092" y="2842502"/>
            <a:chExt cx="114992" cy="643800"/>
          </a:xfrm>
        </p:grpSpPr>
        <p:sp>
          <p:nvSpPr>
            <p:cNvPr id="63" name="원호 62"/>
            <p:cNvSpPr>
              <a:spLocks noChangeAspect="1"/>
            </p:cNvSpPr>
            <p:nvPr/>
          </p:nvSpPr>
          <p:spPr>
            <a:xfrm rot="18000000" flipH="1">
              <a:off x="2355362" y="2842232"/>
              <a:ext cx="114453" cy="114992"/>
            </a:xfrm>
            <a:prstGeom prst="arc">
              <a:avLst>
                <a:gd name="adj1" fmla="val 3488258"/>
                <a:gd name="adj2" fmla="val 0"/>
              </a:avLst>
            </a:prstGeom>
            <a:ln w="15875">
              <a:solidFill>
                <a:srgbClr val="2AA65C">
                  <a:alpha val="5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grpSp>
          <p:nvGrpSpPr>
            <p:cNvPr id="64" name="그룹 420"/>
            <p:cNvGrpSpPr>
              <a:grpSpLocks/>
            </p:cNvGrpSpPr>
            <p:nvPr/>
          </p:nvGrpSpPr>
          <p:grpSpPr bwMode="auto">
            <a:xfrm>
              <a:off x="2384815" y="2870442"/>
              <a:ext cx="55549" cy="615860"/>
              <a:chOff x="2384815" y="2870442"/>
              <a:chExt cx="55549" cy="615860"/>
            </a:xfrm>
          </p:grpSpPr>
          <p:cxnSp>
            <p:nvCxnSpPr>
              <p:cNvPr id="65" name="직선 연결선 64"/>
              <p:cNvCxnSpPr/>
              <p:nvPr/>
            </p:nvCxnSpPr>
            <p:spPr>
              <a:xfrm>
                <a:off x="2411801" y="2898138"/>
                <a:ext cx="0" cy="588164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타원 65"/>
              <p:cNvSpPr>
                <a:spLocks noChangeAspect="1"/>
              </p:cNvSpPr>
              <p:nvPr/>
            </p:nvSpPr>
            <p:spPr>
              <a:xfrm flipH="1">
                <a:off x="2384815" y="2870442"/>
                <a:ext cx="55549" cy="59109"/>
              </a:xfrm>
              <a:prstGeom prst="ellipse">
                <a:avLst/>
              </a:prstGeom>
              <a:solidFill>
                <a:srgbClr val="C00000"/>
              </a:solidFill>
              <a:ln w="15875" cap="rnd">
                <a:solidFill>
                  <a:schemeClr val="bg1"/>
                </a:solidFill>
                <a:tailEnd type="none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2000">
                  <a:solidFill>
                    <a:prstClr val="white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sp>
        <p:nvSpPr>
          <p:cNvPr id="67" name="AutoShape 55"/>
          <p:cNvSpPr>
            <a:spLocks noChangeArrowheads="1"/>
          </p:cNvSpPr>
          <p:nvPr/>
        </p:nvSpPr>
        <p:spPr bwMode="auto">
          <a:xfrm>
            <a:off x="4151760" y="5104811"/>
            <a:ext cx="2095896" cy="366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5400000" scaled="0"/>
          </a:gradFill>
          <a:ln w="31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4570255" y="5130905"/>
            <a:ext cx="1282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30325" eaLnBrk="0" fontAlgn="auto" latin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kumimoji="0" lang="ko-KR" altLang="en-US" sz="1600" b="1" kern="0" dirty="0" smtClean="0">
                <a:latin typeface="HY견고딕" pitchFamily="18" charset="-127"/>
                <a:ea typeface="HY견고딕" pitchFamily="18" charset="-127"/>
                <a:cs typeface="Arial" panose="020B0604020202020204" pitchFamily="34" charset="0"/>
              </a:rPr>
              <a:t>내용의 오류</a:t>
            </a:r>
            <a:endParaRPr kumimoji="0" lang="ko-KR" altLang="en-US" sz="1600" b="1" kern="0" dirty="0">
              <a:latin typeface="HY견고딕" pitchFamily="18" charset="-127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69" name="AutoShape 55"/>
          <p:cNvSpPr>
            <a:spLocks noChangeArrowheads="1"/>
          </p:cNvSpPr>
          <p:nvPr/>
        </p:nvSpPr>
        <p:spPr bwMode="auto">
          <a:xfrm>
            <a:off x="4125516" y="5608867"/>
            <a:ext cx="2095896" cy="366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5400000" scaled="0"/>
          </a:gradFill>
          <a:ln w="31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4544011" y="5634961"/>
            <a:ext cx="1282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30325" eaLnBrk="0" fontAlgn="auto" latin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kumimoji="0" lang="ko-KR" altLang="en-US" sz="1600" b="1" kern="0" dirty="0" smtClean="0">
                <a:latin typeface="HY견고딕" pitchFamily="18" charset="-127"/>
                <a:ea typeface="HY견고딕" pitchFamily="18" charset="-127"/>
                <a:cs typeface="Arial" panose="020B0604020202020204" pitchFamily="34" charset="0"/>
              </a:rPr>
              <a:t>태도의 오류</a:t>
            </a:r>
            <a:endParaRPr kumimoji="0" lang="ko-KR" altLang="en-US" sz="1600" b="1" kern="0" dirty="0">
              <a:latin typeface="HY견고딕" pitchFamily="18" charset="-127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2594" y="6423625"/>
            <a:ext cx="92940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SzPct val="70000"/>
              <a:defRPr/>
            </a:pPr>
            <a:r>
              <a:rPr lang="ko-KR" altLang="en-US" b="1" i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관광안내표지의 요건</a:t>
            </a:r>
            <a:endParaRPr lang="en-US" altLang="ko-KR" b="1" i="1" kern="0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30000"/>
              </a:lnSpc>
              <a:buSzPct val="70000"/>
              <a:defRPr/>
            </a:pPr>
            <a:r>
              <a:rPr lang="en-US" altLang="ko-KR" b="1" i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=</a:t>
            </a:r>
            <a:r>
              <a:rPr lang="ko-KR" altLang="en-US" b="1" i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정확성 </a:t>
            </a:r>
            <a:r>
              <a:rPr lang="en-US" altLang="ko-KR" b="1" i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+ </a:t>
            </a:r>
            <a:r>
              <a:rPr lang="ko-KR" altLang="en-US" b="1" i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단순성</a:t>
            </a:r>
            <a:endParaRPr lang="en-US" altLang="ko-KR" b="1" i="1" kern="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개념 및 정의</a:t>
            </a:r>
            <a:endParaRPr lang="ko-KR" altLang="en-US" sz="3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28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611982" y="1692399"/>
            <a:ext cx="9294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분류 기준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관광안내표지 이용자는 위치에 따라 점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선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면 정보를 원한다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.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8521" y="4057650"/>
            <a:ext cx="295275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448869" y="4095750"/>
            <a:ext cx="295275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5148486" y="4057650"/>
            <a:ext cx="295275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정육면체 4"/>
          <p:cNvSpPr/>
          <p:nvPr/>
        </p:nvSpPr>
        <p:spPr>
          <a:xfrm>
            <a:off x="6948686" y="3321808"/>
            <a:ext cx="2880320" cy="1282849"/>
          </a:xfrm>
          <a:prstGeom prst="cube">
            <a:avLst>
              <a:gd name="adj" fmla="val 82120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4030" y="501346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점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02857" y="5017655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선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3686175" y="4120464"/>
            <a:ext cx="1476375" cy="244097"/>
          </a:xfrm>
          <a:custGeom>
            <a:avLst/>
            <a:gdLst>
              <a:gd name="connsiteX0" fmla="*/ 0 w 1476375"/>
              <a:gd name="connsiteY0" fmla="*/ 194361 h 244097"/>
              <a:gd name="connsiteX1" fmla="*/ 733425 w 1476375"/>
              <a:gd name="connsiteY1" fmla="*/ 232461 h 244097"/>
              <a:gd name="connsiteX2" fmla="*/ 1114425 w 1476375"/>
              <a:gd name="connsiteY2" fmla="*/ 13386 h 244097"/>
              <a:gd name="connsiteX3" fmla="*/ 1476375 w 1476375"/>
              <a:gd name="connsiteY3" fmla="*/ 22911 h 24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375" h="244097">
                <a:moveTo>
                  <a:pt x="0" y="194361"/>
                </a:moveTo>
                <a:cubicBezTo>
                  <a:pt x="273844" y="228492"/>
                  <a:pt x="547688" y="262624"/>
                  <a:pt x="733425" y="232461"/>
                </a:cubicBezTo>
                <a:cubicBezTo>
                  <a:pt x="919163" y="202299"/>
                  <a:pt x="990600" y="48311"/>
                  <a:pt x="1114425" y="13386"/>
                </a:cubicBezTo>
                <a:cubicBezTo>
                  <a:pt x="1238250" y="-21539"/>
                  <a:pt x="1476375" y="22911"/>
                  <a:pt x="1476375" y="229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27318" y="500813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면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유형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선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97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7217146" y="1836415"/>
            <a:ext cx="2905125" cy="745909"/>
          </a:xfrm>
          <a:prstGeom prst="round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 smtClean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점 정보</a:t>
            </a:r>
            <a:endParaRPr lang="ko-KR" altLang="en-US" sz="1800" b="1" kern="0" dirty="0">
              <a:solidFill>
                <a:srgbClr val="DADADA">
                  <a:lumMod val="10000"/>
                </a:srgbClr>
              </a:solidFill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296317" y="3306915"/>
            <a:ext cx="2618258" cy="73025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종합안내표지</a:t>
            </a:r>
          </a:p>
        </p:txBody>
      </p:sp>
      <p:sp>
        <p:nvSpPr>
          <p:cNvPr id="30" name="모서리가 둥근 직사각형 29"/>
          <p:cNvSpPr/>
          <p:nvPr/>
        </p:nvSpPr>
        <p:spPr bwMode="auto">
          <a:xfrm>
            <a:off x="3894010" y="3306915"/>
            <a:ext cx="2395416" cy="766763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유도표지</a:t>
            </a:r>
          </a:p>
        </p:txBody>
      </p:sp>
      <p:sp>
        <p:nvSpPr>
          <p:cNvPr id="31" name="아래쪽 화살표 45"/>
          <p:cNvSpPr>
            <a:spLocks noChangeArrowheads="1"/>
          </p:cNvSpPr>
          <p:nvPr/>
        </p:nvSpPr>
        <p:spPr bwMode="auto">
          <a:xfrm>
            <a:off x="1410592" y="2724749"/>
            <a:ext cx="433388" cy="377825"/>
          </a:xfrm>
          <a:prstGeom prst="downArrow">
            <a:avLst>
              <a:gd name="adj1" fmla="val 50000"/>
              <a:gd name="adj2" fmla="val 50028"/>
            </a:avLst>
          </a:prstGeom>
          <a:solidFill>
            <a:srgbClr val="B5CEE9"/>
          </a:solidFill>
          <a:ln w="38100" algn="ctr">
            <a:noFill/>
            <a:round/>
            <a:headEnd/>
            <a:tailEnd/>
          </a:ln>
          <a:effectLst>
            <a:prstShdw prst="shdw17" dist="17961" dir="2700000">
              <a:srgbClr val="6D7C8C"/>
            </a:prst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ko-KR" alt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아래쪽 화살표 46"/>
          <p:cNvSpPr>
            <a:spLocks noChangeArrowheads="1"/>
          </p:cNvSpPr>
          <p:nvPr/>
        </p:nvSpPr>
        <p:spPr bwMode="auto">
          <a:xfrm>
            <a:off x="8476901" y="2724749"/>
            <a:ext cx="433388" cy="377825"/>
          </a:xfrm>
          <a:prstGeom prst="downArrow">
            <a:avLst>
              <a:gd name="adj1" fmla="val 50000"/>
              <a:gd name="adj2" fmla="val 50028"/>
            </a:avLst>
          </a:prstGeom>
          <a:solidFill>
            <a:srgbClr val="B5CEE9"/>
          </a:solidFill>
          <a:ln w="38100" algn="ctr">
            <a:noFill/>
            <a:round/>
            <a:headEnd/>
            <a:tailEnd/>
          </a:ln>
          <a:effectLst>
            <a:prstShdw prst="shdw17" dist="17961" dir="2700000">
              <a:srgbClr val="6D7C8C"/>
            </a:prst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ko-KR" alt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 bwMode="auto">
          <a:xfrm>
            <a:off x="3876367" y="1836415"/>
            <a:ext cx="2445354" cy="745909"/>
          </a:xfrm>
          <a:prstGeom prst="round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 smtClean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선 정보</a:t>
            </a:r>
            <a:endParaRPr lang="ko-KR" altLang="en-US" sz="1800" b="1" kern="0" dirty="0">
              <a:solidFill>
                <a:srgbClr val="DADADA">
                  <a:lumMod val="10000"/>
                </a:srgbClr>
              </a:solidFill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34" name="모서리가 둥근 직사각형 33"/>
          <p:cNvSpPr/>
          <p:nvPr/>
        </p:nvSpPr>
        <p:spPr bwMode="auto">
          <a:xfrm>
            <a:off x="7236393" y="3306915"/>
            <a:ext cx="1385863" cy="73025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명칭표지</a:t>
            </a:r>
          </a:p>
        </p:txBody>
      </p:sp>
      <p:sp>
        <p:nvSpPr>
          <p:cNvPr id="35" name="아래쪽 화살표 25"/>
          <p:cNvSpPr>
            <a:spLocks noChangeArrowheads="1"/>
          </p:cNvSpPr>
          <p:nvPr/>
        </p:nvSpPr>
        <p:spPr bwMode="auto">
          <a:xfrm>
            <a:off x="4876502" y="2724749"/>
            <a:ext cx="433387" cy="377825"/>
          </a:xfrm>
          <a:prstGeom prst="downArrow">
            <a:avLst>
              <a:gd name="adj1" fmla="val 50000"/>
              <a:gd name="adj2" fmla="val 50028"/>
            </a:avLst>
          </a:prstGeom>
          <a:solidFill>
            <a:srgbClr val="B5CEE9"/>
          </a:solidFill>
          <a:ln w="38100" algn="ctr">
            <a:noFill/>
            <a:round/>
            <a:headEnd/>
            <a:tailEnd/>
          </a:ln>
          <a:effectLst>
            <a:prstShdw prst="shdw17" dist="17961" dir="2700000">
              <a:srgbClr val="6D7C8C"/>
            </a:prst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endParaRPr kumimoji="0" lang="ko-KR" alt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 bwMode="auto">
          <a:xfrm>
            <a:off x="285850" y="1836415"/>
            <a:ext cx="2618295" cy="745909"/>
          </a:xfrm>
          <a:prstGeom prst="roundRect">
            <a:avLst/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 smtClean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면 정보</a:t>
            </a:r>
            <a:endParaRPr lang="ko-KR" altLang="en-US" sz="1800" b="1" kern="0" dirty="0">
              <a:solidFill>
                <a:srgbClr val="DADADA">
                  <a:lumMod val="10000"/>
                </a:srgbClr>
              </a:solidFill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37" name="모서리가 둥근 직사각형 36"/>
          <p:cNvSpPr/>
          <p:nvPr/>
        </p:nvSpPr>
        <p:spPr bwMode="auto">
          <a:xfrm>
            <a:off x="8748562" y="3292628"/>
            <a:ext cx="1385863" cy="73025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DADADA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algn="ctr" defTabSz="914400" latinLnBrk="0">
              <a:defRPr/>
            </a:pPr>
            <a:r>
              <a:rPr lang="ko-KR" altLang="en-US" sz="1800" b="1" kern="0" dirty="0">
                <a:solidFill>
                  <a:srgbClr val="DADADA">
                    <a:lumMod val="10000"/>
                  </a:srgbClr>
                </a:solidFill>
                <a:latin typeface="HY견고딕" pitchFamily="18" charset="-127"/>
                <a:ea typeface="HY견고딕" pitchFamily="18" charset="-127"/>
                <a:cs typeface="Arial" charset="0"/>
              </a:rPr>
              <a:t>해설표지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7429" y="6661104"/>
            <a:ext cx="2604417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전체 공간 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파악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, </a:t>
            </a:r>
            <a:b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</a:b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목적지 위치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88172" y="6662692"/>
            <a:ext cx="2295524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목적지를 찾아가기 위한 방향 지시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45721" y="6662692"/>
            <a:ext cx="1381125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길찾기의</a:t>
            </a: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종결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07821" y="6662692"/>
            <a:ext cx="1343025" cy="646331"/>
          </a:xfrm>
          <a:prstGeom prst="rect">
            <a:avLst/>
          </a:prstGeom>
          <a:solidFill>
            <a:srgbClr val="FFFFFF">
              <a:lumMod val="8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목적지에 대한 설명</a:t>
            </a:r>
          </a:p>
        </p:txBody>
      </p:sp>
      <p:pic>
        <p:nvPicPr>
          <p:cNvPr id="42" name="Picture 3" descr="E:\작업중\농민사관학교\이미지\20160804_봉화 닭실마을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5" t="5578" r="32897" b="-2800"/>
          <a:stretch/>
        </p:blipFill>
        <p:spPr bwMode="auto">
          <a:xfrm>
            <a:off x="8838281" y="4204327"/>
            <a:ext cx="1264940" cy="210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E:\작업중\농민사관학교\이미지\송정마을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r="25781" b="39728"/>
          <a:stretch/>
        </p:blipFill>
        <p:spPr bwMode="auto">
          <a:xfrm>
            <a:off x="7254105" y="4229430"/>
            <a:ext cx="1361099" cy="19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:\작업중\농민사관학교\이미지\횡성마을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t="27014" r="11923" b="22215"/>
          <a:stretch/>
        </p:blipFill>
        <p:spPr bwMode="auto">
          <a:xfrm>
            <a:off x="3974466" y="4259185"/>
            <a:ext cx="2295910" cy="21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E:\작업중\농민사관학교\이미지\웅포마을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4795" r="23844" b="1812"/>
          <a:stretch/>
        </p:blipFill>
        <p:spPr bwMode="auto">
          <a:xfrm>
            <a:off x="328440" y="4216722"/>
            <a:ext cx="2586135" cy="21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942" y="675576"/>
            <a:ext cx="1000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유형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선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32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ko-KR" altLang="en-US" sz="3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01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07877"/>
              </p:ext>
            </p:extLst>
          </p:nvPr>
        </p:nvGraphicFramePr>
        <p:xfrm>
          <a:off x="179934" y="1620391"/>
          <a:ext cx="4824536" cy="5760640"/>
        </p:xfrm>
        <a:graphic>
          <a:graphicData uri="http://schemas.openxmlformats.org/drawingml/2006/table">
            <a:tbl>
              <a:tblPr/>
              <a:tblGrid>
                <a:gridCol w="792088"/>
                <a:gridCol w="2304256"/>
                <a:gridCol w="1728192"/>
              </a:tblGrid>
              <a:tr h="3486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기능 및 용도</a:t>
                      </a: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사진</a:t>
                      </a: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18040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종합관광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안내표지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관광자원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관광시설의 위치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방향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등을 종합적으로 안내하는 표지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규격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2,359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1,980</a:t>
                      </a:r>
                      <a:endParaRPr lang="ko-KR" altLang="en-US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판높이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730 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040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관광유도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표지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관광자원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관광시설의 이동방향을 확인해주는 표지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규격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1,652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430</a:t>
                      </a:r>
                      <a:endParaRPr lang="ko-KR" altLang="en-US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판높이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2,170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040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관광명칭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표지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관광자원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관광시설의 명칭을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알리는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표지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규격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310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1,600</a:t>
                      </a:r>
                      <a:endParaRPr lang="ko-KR" altLang="en-US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판높이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700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29752" r="51767" b="16349"/>
          <a:stretch/>
        </p:blipFill>
        <p:spPr bwMode="auto">
          <a:xfrm>
            <a:off x="3322933" y="2117863"/>
            <a:ext cx="1657992" cy="14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7" t="20814" r="59848" b="42651"/>
          <a:stretch/>
        </p:blipFill>
        <p:spPr bwMode="auto">
          <a:xfrm>
            <a:off x="3327991" y="3820161"/>
            <a:ext cx="1632168" cy="16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7" t="28293" r="57486" b="34436"/>
          <a:stretch/>
        </p:blipFill>
        <p:spPr bwMode="auto">
          <a:xfrm>
            <a:off x="3775331" y="5590161"/>
            <a:ext cx="581067" cy="171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419116"/>
              </p:ext>
            </p:extLst>
          </p:nvPr>
        </p:nvGraphicFramePr>
        <p:xfrm>
          <a:off x="5379518" y="1620391"/>
          <a:ext cx="4881536" cy="5760640"/>
        </p:xfrm>
        <a:graphic>
          <a:graphicData uri="http://schemas.openxmlformats.org/drawingml/2006/table">
            <a:tbl>
              <a:tblPr/>
              <a:tblGrid>
                <a:gridCol w="849088"/>
                <a:gridCol w="2304256"/>
                <a:gridCol w="1728192"/>
              </a:tblGrid>
              <a:tr h="3486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기능 및 용도</a:t>
                      </a: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사진</a:t>
                      </a: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27060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관광해설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표지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관광자원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관광시설의 특징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이용 방법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등을 설명하는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표지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규격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837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1,606</a:t>
                      </a:r>
                      <a:endParaRPr lang="ko-KR" altLang="en-US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err="1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판높이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703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060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기타표지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안전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금지사항 등을 안내하는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표지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규격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&gt;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kern="0" spc="-50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390</a:t>
                      </a:r>
                    </a:p>
                    <a:p>
                      <a:pPr fontAlgn="base" latinLnBrk="1"/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세로 </a:t>
                      </a:r>
                      <a:r>
                        <a:rPr lang="en-US" altLang="ko-KR" sz="1200" kern="0" spc="-5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200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3571" marR="43571" marT="12046" marB="1204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2" t="25492" r="56698" b="42793"/>
          <a:stretch/>
        </p:blipFill>
        <p:spPr bwMode="auto">
          <a:xfrm>
            <a:off x="8811012" y="2412480"/>
            <a:ext cx="1235162" cy="174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t="52092" r="53548" b="38108"/>
          <a:stretch/>
        </p:blipFill>
        <p:spPr bwMode="auto">
          <a:xfrm>
            <a:off x="8737596" y="5692105"/>
            <a:ext cx="1345534" cy="7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유형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보행자용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32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747896"/>
              </p:ext>
            </p:extLst>
          </p:nvPr>
        </p:nvGraphicFramePr>
        <p:xfrm>
          <a:off x="539975" y="1513524"/>
          <a:ext cx="9361039" cy="6040089"/>
        </p:xfrm>
        <a:graphic>
          <a:graphicData uri="http://schemas.openxmlformats.org/drawingml/2006/table">
            <a:tbl>
              <a:tblPr/>
              <a:tblGrid>
                <a:gridCol w="468052"/>
                <a:gridCol w="2412269"/>
                <a:gridCol w="960106"/>
                <a:gridCol w="960106"/>
                <a:gridCol w="960106"/>
                <a:gridCol w="900100"/>
                <a:gridCol w="900100"/>
                <a:gridCol w="900100"/>
                <a:gridCol w="900100"/>
              </a:tblGrid>
              <a:tr h="193621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번호 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구성요소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관광안내표지 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36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종합관광안내표지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관광유도표지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관광명칭표지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관광해설표지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기타표지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1936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광역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시군구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①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표지 </a:t>
                      </a: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타이틀 </a:t>
                      </a:r>
                      <a:r>
                        <a:rPr lang="en-US" altLang="ko-KR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예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△△시 관광안내도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②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안내 문자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③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지도 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Map)</a:t>
                      </a: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④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현재위치 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You Are Here)</a:t>
                      </a: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⑤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화살표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⑥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현 </a:t>
                      </a: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지점명칭 </a:t>
                      </a:r>
                      <a:r>
                        <a:rPr lang="en-US" altLang="ko-KR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예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ko-KR" altLang="en-US" sz="1100" kern="0" spc="-5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조계사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 앞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⑦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공공안내 </a:t>
                      </a: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그림표지 </a:t>
                      </a:r>
                      <a:r>
                        <a:rPr lang="en-US" altLang="ko-KR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(</a:t>
                      </a: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그래픽 심볼</a:t>
                      </a:r>
                      <a:r>
                        <a:rPr lang="en-US" altLang="ko-KR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)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⑧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사진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⑨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일러스트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⑩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도표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⑪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색인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⑫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범례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⑬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축척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⑭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방위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⑮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이동 소요거리 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(m) 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⑯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문의 </a:t>
                      </a:r>
                      <a:r>
                        <a:rPr lang="ko-KR" altLang="en-US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연락처 </a:t>
                      </a:r>
                      <a:r>
                        <a:rPr lang="en-US" altLang="ko-KR" sz="1100" kern="0" spc="-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1330, 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안내소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관리소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⑰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장애인 안내 장치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⑱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IT 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안내 장치 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⑲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관리기관 연락처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관광지･시설 운영시간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○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㉑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관광루트 또는 코스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△</a:t>
                      </a: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4314">
                <a:tc gridSpan="9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주 </a:t>
                      </a:r>
                      <a:r>
                        <a:rPr lang="en-US" altLang="ko-KR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1: 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● </a:t>
                      </a:r>
                      <a:r>
                        <a:rPr lang="en-US" altLang="ko-KR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= 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필수 ○</a:t>
                      </a:r>
                      <a:r>
                        <a:rPr lang="en-US" altLang="ko-KR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= 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권장 △ </a:t>
                      </a:r>
                      <a:r>
                        <a:rPr lang="en-US" altLang="ko-KR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= 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선택 </a:t>
                      </a:r>
                      <a:endParaRPr lang="ko-KR" altLang="en-US" sz="9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주 </a:t>
                      </a:r>
                      <a:r>
                        <a:rPr lang="en-US" altLang="ko-KR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2: *</a:t>
                      </a:r>
                      <a:r>
                        <a:rPr lang="ko-KR" altLang="en-US" sz="900" kern="0" spc="-5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/>
                        </a:rPr>
                        <a:t>는 전기전자 형태를 말함 </a:t>
                      </a:r>
                      <a:endParaRPr lang="ko-KR" altLang="en-US" sz="900" kern="0" spc="-5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4787" marR="14787" marT="14787" marB="14787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유형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세부 구성항목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53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294018" cy="8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도로 운전자용 관광안내표지는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406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및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445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계열을 의미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세부 사항은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도로표지규칙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&gt;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준용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49604"/>
              </p:ext>
            </p:extLst>
          </p:nvPr>
        </p:nvGraphicFramePr>
        <p:xfrm>
          <a:off x="828006" y="5561169"/>
          <a:ext cx="4676648" cy="1747853"/>
        </p:xfrm>
        <a:graphic>
          <a:graphicData uri="http://schemas.openxmlformats.org/drawingml/2006/table">
            <a:tbl>
              <a:tblPr/>
              <a:tblGrid>
                <a:gridCol w="935228"/>
                <a:gridCol w="935355"/>
                <a:gridCol w="935355"/>
                <a:gridCol w="935355"/>
                <a:gridCol w="935355"/>
              </a:tblGrid>
              <a:tr h="30957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지주형식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판넬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 크기 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㎝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글자 크기 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㎝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86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왕복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차로 이하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왕복</a:t>
                      </a:r>
                      <a:r>
                        <a:rPr lang="en-US" altLang="ko-KR" sz="1200" kern="0" spc="-5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r>
                        <a:rPr lang="ko-KR" altLang="en-US" sz="1200" kern="0" spc="-5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차로 이상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왕복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차로 이하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왕복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차로 이상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복주식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190 x 100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250 x 140</a:t>
                      </a:r>
                      <a:endParaRPr lang="en-US" sz="1200" kern="0" spc="-5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</a:t>
                      </a:r>
                      <a:endParaRPr lang="en-US" sz="1200" kern="0" spc="-5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복주식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250 x 180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300 x 200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  <a:endParaRPr lang="en-US" sz="1200" kern="0" spc="-5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>
                          <a:solidFill>
                            <a:srgbClr val="000000"/>
                          </a:solidFill>
                          <a:effectLst/>
                          <a:ea typeface="맑은 고딕"/>
                        </a:rPr>
                        <a:t>편지식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250 x 220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300 x 240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92803688" descr="EMB00001c08469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37654" r="48457" b="25795"/>
          <a:stretch>
            <a:fillRect/>
          </a:stretch>
        </p:blipFill>
        <p:spPr bwMode="auto">
          <a:xfrm>
            <a:off x="1467975" y="3517009"/>
            <a:ext cx="3283147" cy="19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61282" y="2684032"/>
            <a:ext cx="3571179" cy="73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SzPct val="70000"/>
              <a:defRPr/>
            </a:pP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&lt; 406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계열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&gt;</a:t>
            </a:r>
          </a:p>
          <a:p>
            <a:pPr algn="ctr">
              <a:lnSpc>
                <a:spcPct val="130000"/>
              </a:lnSpc>
              <a:buSzPct val="70000"/>
              <a:defRPr/>
            </a:pPr>
            <a:r>
              <a:rPr lang="ko-KR" altLang="en-US" sz="1400" kern="0" dirty="0" smtClean="0">
                <a:latin typeface="HY견고딕" pitchFamily="18" charset="-127"/>
                <a:ea typeface="HY견고딕" pitchFamily="18" charset="-127"/>
              </a:rPr>
              <a:t>관광지표</a:t>
            </a:r>
            <a:r>
              <a:rPr lang="ko-KR" altLang="en-US" sz="1400" kern="0" dirty="0">
                <a:latin typeface="HY견고딕" pitchFamily="18" charset="-127"/>
                <a:ea typeface="HY견고딕" pitchFamily="18" charset="-127"/>
              </a:rPr>
              <a:t>지</a:t>
            </a:r>
            <a:endParaRPr lang="en-US" altLang="ko-KR" sz="1400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9835" y="2684032"/>
            <a:ext cx="3427163" cy="74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SzPct val="70000"/>
              <a:defRPr/>
            </a:pP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&lt; 445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계열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&gt;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1400" kern="0" dirty="0" err="1" smtClean="0">
                <a:latin typeface="HY견고딕" pitchFamily="18" charset="-127"/>
                <a:ea typeface="HY견고딕" pitchFamily="18" charset="-127"/>
              </a:rPr>
              <a:t>도로명안내표지</a:t>
            </a:r>
            <a:r>
              <a:rPr lang="ko-KR" altLang="en-US" sz="1400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kern="0" dirty="0" err="1" smtClean="0">
                <a:latin typeface="HY견고딕" pitchFamily="18" charset="-127"/>
                <a:ea typeface="HY견고딕" pitchFamily="18" charset="-127"/>
              </a:rPr>
              <a:t>복합설치형</a:t>
            </a:r>
            <a:endParaRPr lang="en-US" altLang="ko-KR" sz="1400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940473"/>
              </p:ext>
            </p:extLst>
          </p:nvPr>
        </p:nvGraphicFramePr>
        <p:xfrm>
          <a:off x="6228606" y="5544946"/>
          <a:ext cx="3600400" cy="1764077"/>
        </p:xfrm>
        <a:graphic>
          <a:graphicData uri="http://schemas.openxmlformats.org/drawingml/2006/table">
            <a:tbl>
              <a:tblPr/>
              <a:tblGrid>
                <a:gridCol w="1008112"/>
                <a:gridCol w="1584176"/>
                <a:gridCol w="1008112"/>
              </a:tblGrid>
              <a:tr h="7635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지주형식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판넬 크기 </a:t>
                      </a:r>
                      <a:r>
                        <a:rPr lang="en-US" altLang="ko-KR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글자 크기 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㎝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</a:tr>
              <a:tr h="5002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편지식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max(300) x 76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02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편지식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max(300) x max(107)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187546368" descr="EMB00001c0846a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38" y="3564607"/>
            <a:ext cx="3402702" cy="162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유형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도로표지판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2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그림 55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85" name="직사각형 84"/>
          <p:cNvSpPr/>
          <p:nvPr/>
        </p:nvSpPr>
        <p:spPr>
          <a:xfrm>
            <a:off x="539750" y="396255"/>
            <a:ext cx="2477474" cy="1150315"/>
          </a:xfrm>
          <a:prstGeom prst="rect">
            <a:avLst/>
          </a:prstGeom>
          <a:noFill/>
          <a:effectLst/>
        </p:spPr>
        <p:txBody>
          <a:bodyPr wrap="none" lIns="102870" tIns="51435" rIns="102870" bIns="51435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6800" b="1" cap="all" spc="-169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</a:rPr>
              <a:t>목  차</a:t>
            </a:r>
            <a:endParaRPr lang="ko-KR" altLang="en-US" sz="6800" b="1" cap="all" spc="-169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ea"/>
              <a:ea typeface="+mj-ea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71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타원 72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74" name="도넛 73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76" name="달 75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ea typeface="+mj-ea"/>
                <a:cs typeface="Arial" pitchFamily="34" charset="0"/>
              </a:rPr>
              <a:t>Ⅰ</a:t>
            </a:r>
            <a:endParaRPr lang="ko-KR" altLang="en-US" sz="3600" b="1" dirty="0">
              <a:solidFill>
                <a:srgbClr val="7DAA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8899" y="2125118"/>
            <a:ext cx="4464496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13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가이드라인 경위 및 의미</a:t>
            </a:r>
            <a:endParaRPr lang="en-US" altLang="ko-KR" sz="2400" b="1" spc="-113" dirty="0">
              <a:ln w="12700" cmpd="sng">
                <a:noFill/>
                <a:prstDash val="solid"/>
              </a:ln>
              <a:solidFill>
                <a:srgbClr val="404040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3301650" y="3025240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42" name="그룹 43"/>
          <p:cNvGrpSpPr/>
          <p:nvPr/>
        </p:nvGrpSpPr>
        <p:grpSpPr>
          <a:xfrm>
            <a:off x="2844230" y="2903197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타원 43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도넛 44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달 45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047107" y="3045358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ea typeface="+mj-ea"/>
                <a:cs typeface="Arial" pitchFamily="34" charset="0"/>
              </a:rPr>
              <a:t>Ⅱ</a:t>
            </a:r>
            <a:endParaRPr lang="ko-KR" altLang="en-US" sz="3600" b="1" dirty="0">
              <a:solidFill>
                <a:srgbClr val="7DAA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72922" y="3164795"/>
            <a:ext cx="3999701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가이드라인 주요 내용 </a:t>
            </a:r>
            <a:endParaRPr lang="en-US" altLang="ko-KR" sz="2400" b="1" dirty="0">
              <a:ln w="12700" cmpd="sng">
                <a:noFill/>
                <a:prstDash val="solid"/>
              </a:ln>
              <a:solidFill>
                <a:srgbClr val="404040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3301650" y="4063934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50" name="그룹 117"/>
          <p:cNvGrpSpPr/>
          <p:nvPr/>
        </p:nvGrpSpPr>
        <p:grpSpPr>
          <a:xfrm>
            <a:off x="2844230" y="3950547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타원 51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도넛 52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달 53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050105" y="4115987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ea typeface="+mj-ea"/>
                <a:cs typeface="Arial" pitchFamily="34" charset="0"/>
              </a:rPr>
              <a:t>Ⅲ</a:t>
            </a:r>
            <a:endParaRPr lang="ko-KR" altLang="en-US" sz="3600" b="1" dirty="0">
              <a:solidFill>
                <a:srgbClr val="7DAA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072921" y="4163722"/>
            <a:ext cx="3916999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선진국 사례</a:t>
            </a:r>
            <a:endParaRPr lang="en-US" altLang="ko-KR" sz="2400" b="1" dirty="0">
              <a:ln w="12700" cmpd="sng">
                <a:noFill/>
                <a:prstDash val="solid"/>
              </a:ln>
              <a:solidFill>
                <a:srgbClr val="404040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3301650" y="5058304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72922" y="5176836"/>
            <a:ext cx="5468052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국내 관광안내표지 주요 문제점</a:t>
            </a:r>
            <a:r>
              <a:rPr lang="en-US" altLang="ko-KR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/</a:t>
            </a: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개선방안</a:t>
            </a:r>
            <a:endParaRPr lang="en-US" altLang="ko-KR" sz="2400" b="1" spc="-169" dirty="0">
              <a:ln w="12700" cmpd="sng">
                <a:noFill/>
                <a:prstDash val="solid"/>
              </a:ln>
              <a:solidFill>
                <a:srgbClr val="404040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grpSp>
        <p:nvGrpSpPr>
          <p:cNvPr id="89" name="그룹 117"/>
          <p:cNvGrpSpPr/>
          <p:nvPr/>
        </p:nvGrpSpPr>
        <p:grpSpPr>
          <a:xfrm>
            <a:off x="2844230" y="4982646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타원 90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도넛 91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93" name="달 92"/>
            <p:cNvSpPr/>
            <p:nvPr/>
          </p:nvSpPr>
          <p:spPr>
            <a:xfrm rot="4135760">
              <a:off x="1347027" y="3637714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045700" y="5123059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ea typeface="+mj-ea"/>
                <a:cs typeface="Arial" pitchFamily="34" charset="0"/>
              </a:rPr>
              <a:t>Ⅳ</a:t>
            </a:r>
            <a:endParaRPr lang="ko-KR" altLang="en-US" sz="3600" b="1" dirty="0">
              <a:solidFill>
                <a:srgbClr val="7DAA00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3301650" y="610938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2922" y="6227918"/>
            <a:ext cx="4157740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결론</a:t>
            </a: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+mj-ea"/>
                <a:ea typeface="+mj-ea"/>
                <a:cs typeface="Arial" pitchFamily="34" charset="0"/>
              </a:rPr>
              <a:t> </a:t>
            </a:r>
            <a:endParaRPr lang="en-US" altLang="ko-KR" sz="2400" b="1" spc="-169" dirty="0">
              <a:ln w="12700" cmpd="sng">
                <a:noFill/>
                <a:prstDash val="solid"/>
              </a:ln>
              <a:solidFill>
                <a:srgbClr val="404040"/>
              </a:solidFill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61" name="그룹 117"/>
          <p:cNvGrpSpPr/>
          <p:nvPr/>
        </p:nvGrpSpPr>
        <p:grpSpPr>
          <a:xfrm>
            <a:off x="2844230" y="6033727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타원 62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64" name="도넛 63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달 64"/>
            <p:cNvSpPr/>
            <p:nvPr/>
          </p:nvSpPr>
          <p:spPr>
            <a:xfrm rot="4135760">
              <a:off x="1347027" y="3637714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3045700" y="6174140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ea typeface="+mj-ea"/>
                <a:cs typeface="Arial" pitchFamily="34" charset="0"/>
              </a:rPr>
              <a:t>Ⅴ</a:t>
            </a:r>
            <a:endParaRPr lang="ko-KR" altLang="en-US" sz="3600" b="1" dirty="0">
              <a:solidFill>
                <a:srgbClr val="7DAA00"/>
              </a:solidFill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2640" y="3348583"/>
            <a:ext cx="10443628" cy="4212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8290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남녀노소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성별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어권을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떠나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전달력이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뛰어난 그래픽 심볼 사용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바람직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임의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변형없이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긍정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부정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금지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강제 등 의미에 따라 정확한 사용 필수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단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관광객의 안전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관계</a:t>
            </a:r>
            <a:r>
              <a:rPr lang="ko-KR" altLang="en-US" b="1" kern="0" dirty="0" err="1">
                <a:latin typeface="HY견고딕" pitchFamily="18" charset="-127"/>
                <a:ea typeface="HY견고딕" pitchFamily="18" charset="-127"/>
              </a:rPr>
              <a:t>시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반드시 문자가 선행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1653411" y="4143510"/>
            <a:ext cx="1368152" cy="135264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7" name="_x187545728" descr="EMB00001c0848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31" y="4272695"/>
            <a:ext cx="1083785" cy="111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187546128" descr="EMB00001c0848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15" y="4233479"/>
            <a:ext cx="1262674" cy="12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1" name="_x187545888" descr="EMB00001c08485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271320"/>
            <a:ext cx="1360428" cy="1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3" name="_x189133936" descr="EMB00001c0848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84" y="4253009"/>
            <a:ext cx="1299820" cy="12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08921" y="5883872"/>
            <a:ext cx="1390261" cy="41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긍정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3541" y="5890364"/>
            <a:ext cx="156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부정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금지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58427" y="5881033"/>
            <a:ext cx="1390261" cy="41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경고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55989" y="5881033"/>
            <a:ext cx="1390261" cy="41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강제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라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국가 표준 그래픽 심볼 </a:t>
            </a:r>
            <a:r>
              <a: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공공안내 그림표지 </a:t>
            </a:r>
            <a:r>
              <a: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dirty="0" err="1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픽토그램</a:t>
            </a:r>
            <a:r>
              <a: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47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종전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&lt;KSA 0901&gt;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은 폐기되고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&lt;KSS ISO 7010:2014&gt;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로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교체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- (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종전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) 300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종 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+ 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(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신규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) 168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종 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= 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총 </a:t>
            </a:r>
            <a:r>
              <a:rPr lang="en-US" altLang="ko-KR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468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종 </a:t>
            </a:r>
            <a:r>
              <a:rPr lang="ko-KR" altLang="en-US" b="1" kern="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b="1" kern="0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여가관광분야의 바뀐 그래픽 심볼은 향후 교체해야 함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76233"/>
              </p:ext>
            </p:extLst>
          </p:nvPr>
        </p:nvGraphicFramePr>
        <p:xfrm>
          <a:off x="900014" y="3060551"/>
          <a:ext cx="7992888" cy="4320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96444"/>
                <a:gridCol w="3996444"/>
              </a:tblGrid>
              <a:tr h="336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KS A 0901 </a:t>
                      </a:r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2000" dirty="0" smtClean="0">
                          <a:solidFill>
                            <a:srgbClr val="FF0000"/>
                          </a:solidFill>
                        </a:rPr>
                        <a:t>폐기</a:t>
                      </a:r>
                      <a:r>
                        <a:rPr lang="en-US" altLang="ko-KR" sz="20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ko-KR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KS S ISO 7010:2014</a:t>
                      </a:r>
                      <a:endParaRPr lang="ko-KR" altLang="en-US" sz="2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24240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E:\DaumCloud\개인자료\4. 정부공공기관\국립공원\자료\공공안내 그림표지 KSA0901\1.3\1.3005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94" y="367129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6291523" y="3671299"/>
            <a:ext cx="108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2" name="_x203664888" descr="EMB00001184285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67" y="3796653"/>
            <a:ext cx="968896" cy="8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DaumCloud\개인자료\4. 정부공공기관\국립공원\자료\공공안내 그림표지 KSA0901\1.1\1.1016_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94" y="495222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6300734" y="4952221"/>
            <a:ext cx="108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" name="_x189134176" descr="EMB00001c0847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04" y="5069414"/>
            <a:ext cx="885564" cy="87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aumCloud\개인자료\4. 정부공공기관\국립공원\자료\공공안내 그림표지 KSA0901\1.4\1.4008_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94" y="622890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6293452" y="6210241"/>
            <a:ext cx="1080000" cy="1080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89134176" descr="EMB00001c0848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56" y="6288833"/>
            <a:ext cx="909391" cy="9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라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국가 표준 그래픽 심볼 </a:t>
            </a:r>
            <a:r>
              <a: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(KS S ISO 7010)</a:t>
            </a:r>
            <a:endParaRPr lang="ko-KR" altLang="en-US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124"/>
          <p:cNvGrpSpPr>
            <a:grpSpLocks/>
          </p:cNvGrpSpPr>
          <p:nvPr/>
        </p:nvGrpSpPr>
        <p:grpSpPr bwMode="auto">
          <a:xfrm rot="16200000">
            <a:off x="3699434" y="5032322"/>
            <a:ext cx="2588212" cy="804912"/>
            <a:chOff x="3522933" y="2998606"/>
            <a:chExt cx="3416900" cy="770347"/>
          </a:xfrm>
        </p:grpSpPr>
        <p:pic>
          <p:nvPicPr>
            <p:cNvPr id="25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284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" y="3153747"/>
            <a:ext cx="10440000" cy="4152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82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글자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픽토그램의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시인성이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우수하도록 배색 사용  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프레임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지주는 다양한 환경과 조화를 이룰 수 있도록 색채 사용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증가하는 고령자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색약자를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위해 청색바탕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흑색글자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노랑바탕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하양글자는 금지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33953" r="60429" b="52747"/>
          <a:stretch/>
        </p:blipFill>
        <p:spPr bwMode="auto">
          <a:xfrm>
            <a:off x="972022" y="3486245"/>
            <a:ext cx="3888432" cy="108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0" t="42704" r="12391" b="12848"/>
          <a:stretch/>
        </p:blipFill>
        <p:spPr bwMode="auto">
          <a:xfrm>
            <a:off x="5949398" y="3485877"/>
            <a:ext cx="3945614" cy="36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①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색상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04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294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제목 서체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주목성과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시인성이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좋은 고딕 계열 사용  </a:t>
            </a:r>
            <a:endParaRPr lang="en-US" altLang="ko-KR" b="1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본문 서체 </a:t>
            </a:r>
            <a:r>
              <a:rPr lang="en-US" altLang="ko-KR" b="1" kern="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b="1" kern="0" dirty="0" err="1" smtClean="0">
                <a:latin typeface="HY견고딕" pitchFamily="18" charset="-127"/>
                <a:ea typeface="HY견고딕" pitchFamily="18" charset="-127"/>
              </a:rPr>
              <a:t>가독성이</a:t>
            </a:r>
            <a:r>
              <a:rPr lang="ko-KR" altLang="en-US" b="1" kern="0" dirty="0" smtClean="0">
                <a:latin typeface="HY견고딕" pitchFamily="18" charset="-127"/>
                <a:ea typeface="HY견고딕" pitchFamily="18" charset="-127"/>
              </a:rPr>
              <a:t> 좋은 명조 계열 사용 가능   </a:t>
            </a:r>
            <a:endParaRPr lang="en-US" altLang="ko-KR" b="1" kern="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247147"/>
              </p:ext>
            </p:extLst>
          </p:nvPr>
        </p:nvGraphicFramePr>
        <p:xfrm>
          <a:off x="900014" y="3452857"/>
          <a:ext cx="8640960" cy="320809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2839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한글</a:t>
                      </a:r>
                      <a:endParaRPr lang="ko-KR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로마자</a:t>
                      </a:r>
                      <a:endParaRPr lang="ko-KR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중국어</a:t>
                      </a:r>
                      <a:endParaRPr lang="ko-KR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일본어</a:t>
                      </a:r>
                      <a:endParaRPr lang="ko-KR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118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윤고딕</a:t>
                      </a:r>
                      <a:endParaRPr lang="en-US" altLang="ko-KR" sz="2000" b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20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산돌고딕</a:t>
                      </a:r>
                      <a:endParaRPr lang="en-US" altLang="ko-KR" sz="2000" b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20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한길체</a:t>
                      </a:r>
                      <a:r>
                        <a:rPr lang="ko-KR" alt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등</a:t>
                      </a:r>
                      <a:endParaRPr lang="ko-KR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Helvetica</a:t>
                      </a:r>
                    </a:p>
                    <a:p>
                      <a:pPr algn="ctr" latinLnBrk="1"/>
                      <a:r>
                        <a:rPr lang="en-US" altLang="ko-K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Universe</a:t>
                      </a:r>
                      <a:endParaRPr lang="ko-KR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흑체</a:t>
                      </a:r>
                      <a:endParaRPr lang="en-US" altLang="ko-KR" sz="2000" b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latinLnBrk="1"/>
                      <a:r>
                        <a:rPr lang="en-US" altLang="ko-K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20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Simhei</a:t>
                      </a:r>
                      <a:r>
                        <a:rPr lang="en-US" altLang="ko-K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 P</a:t>
                      </a:r>
                      <a:r>
                        <a:rPr lang="ko-KR" alt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고딕</a:t>
                      </a:r>
                      <a:endParaRPr lang="ko-KR" alt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② 서체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64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다국어 표기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한글</a:t>
            </a:r>
            <a:r>
              <a:rPr lang="en-US" altLang="ko-KR" kern="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영어 병기가 원칙이며</a:t>
            </a:r>
            <a:r>
              <a:rPr lang="en-US" altLang="ko-KR" kern="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일어</a:t>
            </a:r>
            <a:r>
              <a:rPr lang="en-US" altLang="ko-KR" kern="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중국어 등 다국어로 표기하는 것을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권장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외국어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표기는 지정된 표기를 사용하거나 전문 기관에서 개발한 표기를 사용하는 것이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원칙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중국어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표기 시 간체</a:t>
            </a:r>
            <a:r>
              <a:rPr lang="en-US" altLang="ko-KR" kern="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err="1">
                <a:latin typeface="HY견고딕" pitchFamily="18" charset="-127"/>
                <a:ea typeface="HY견고딕" pitchFamily="18" charset="-127"/>
              </a:rPr>
              <a:t>번체로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 표기할 수 있는데</a:t>
            </a:r>
            <a:r>
              <a:rPr lang="en-US" altLang="ko-KR" kern="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이 중 하나를 선택할 경우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간체로 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표기할 것을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권장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 descr="E:\DaumCloud\개인자료\3. 개인\강의\관광안내표지 강의\2014052601104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30" y="4357523"/>
            <a:ext cx="3938583" cy="24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aumCloud\개인자료\3. 개인\강의\관광안내표지 강의\2006010211361690510.764098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1967" r="9159" b="10103"/>
          <a:stretch/>
        </p:blipFill>
        <p:spPr bwMode="auto">
          <a:xfrm>
            <a:off x="2554818" y="4357522"/>
            <a:ext cx="3385756" cy="237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aumCloud\개인자료\3. 개인\강의\관광안내표지 강의\R285x1000_20050415094909200-001_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0" y="4356695"/>
            <a:ext cx="1729399" cy="24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2610" y="6898461"/>
            <a:ext cx="1730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2004</a:t>
            </a:r>
            <a:r>
              <a:rPr lang="ko-KR" altLang="en-US" sz="1600" dirty="0" smtClean="0"/>
              <a:t>년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554818" y="6895637"/>
            <a:ext cx="3400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2005</a:t>
            </a:r>
            <a:r>
              <a:rPr lang="ko-KR" altLang="en-US" sz="1600" dirty="0" smtClean="0"/>
              <a:t>년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119845" y="6895637"/>
            <a:ext cx="3924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2014</a:t>
            </a:r>
            <a:r>
              <a:rPr lang="ko-KR" altLang="en-US" sz="1600" dirty="0" smtClean="0"/>
              <a:t>년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③ 다국어표기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88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일어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중국어 등 표기 언어의 순서는 현장 상황에 맞춰 </a:t>
            </a: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지자체가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결정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- (2009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년 이전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) :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한글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영어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일어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중국어 順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- (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일본 사례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) :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일어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영어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중국어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한글 順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6156598" y="4500711"/>
            <a:ext cx="3831751" cy="1202650"/>
            <a:chOff x="740671" y="4500711"/>
            <a:chExt cx="3831751" cy="1202650"/>
          </a:xfrm>
        </p:grpSpPr>
        <p:pic>
          <p:nvPicPr>
            <p:cNvPr id="7169" name="_x187548368" descr="EMB00001c08486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71" y="4500711"/>
              <a:ext cx="3831751" cy="8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40671" y="5364807"/>
              <a:ext cx="3831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+mn-ea"/>
                </a:rPr>
                <a:t>&lt; 3</a:t>
              </a:r>
              <a:r>
                <a:rPr lang="ko-KR" altLang="en-US" sz="1600" dirty="0" smtClean="0">
                  <a:latin typeface="+mn-ea"/>
                </a:rPr>
                <a:t>행 </a:t>
              </a:r>
              <a:r>
                <a:rPr lang="ko-KR" altLang="en-US" sz="1600" dirty="0" err="1" smtClean="0">
                  <a:latin typeface="+mn-ea"/>
                </a:rPr>
                <a:t>표기시</a:t>
              </a:r>
              <a:r>
                <a:rPr lang="ko-KR" altLang="en-US" sz="1600" dirty="0" smtClean="0">
                  <a:latin typeface="+mn-ea"/>
                </a:rPr>
                <a:t> </a:t>
              </a:r>
              <a:r>
                <a:rPr lang="en-US" altLang="ko-KR" sz="1600" dirty="0" smtClean="0">
                  <a:latin typeface="+mn-ea"/>
                </a:rPr>
                <a:t>&gt;</a:t>
              </a:r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08283" y="6273133"/>
            <a:ext cx="4787543" cy="747858"/>
            <a:chOff x="5100771" y="4500174"/>
            <a:chExt cx="4787543" cy="747858"/>
          </a:xfrm>
        </p:grpSpPr>
        <p:pic>
          <p:nvPicPr>
            <p:cNvPr id="7171" name="_x187549008" descr="EMB00001c08486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771" y="4500174"/>
              <a:ext cx="4787543" cy="39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00771" y="4909478"/>
              <a:ext cx="4787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+mn-ea"/>
                </a:rPr>
                <a:t>&lt; 2</a:t>
              </a:r>
              <a:r>
                <a:rPr lang="ko-KR" altLang="en-US" sz="1600" dirty="0" smtClean="0">
                  <a:latin typeface="+mn-ea"/>
                </a:rPr>
                <a:t>행 </a:t>
              </a:r>
              <a:r>
                <a:rPr lang="ko-KR" altLang="en-US" sz="1600" dirty="0" err="1" smtClean="0">
                  <a:latin typeface="+mn-ea"/>
                </a:rPr>
                <a:t>표기시</a:t>
              </a:r>
              <a:r>
                <a:rPr lang="ko-KR" altLang="en-US" sz="1600" dirty="0" smtClean="0">
                  <a:latin typeface="+mn-ea"/>
                </a:rPr>
                <a:t> </a:t>
              </a:r>
              <a:r>
                <a:rPr lang="en-US" altLang="ko-KR" sz="1600" dirty="0" smtClean="0">
                  <a:latin typeface="+mn-ea"/>
                </a:rPr>
                <a:t>&gt;</a:t>
              </a:r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701527" y="4517479"/>
            <a:ext cx="4806999" cy="703312"/>
            <a:chOff x="5094015" y="6165736"/>
            <a:chExt cx="4806999" cy="703312"/>
          </a:xfrm>
        </p:grpSpPr>
        <p:pic>
          <p:nvPicPr>
            <p:cNvPr id="7173" name="_x189135136" descr="EMB00001c08487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" t="1" b="12135"/>
            <a:stretch/>
          </p:blipFill>
          <p:spPr bwMode="auto">
            <a:xfrm>
              <a:off x="5097512" y="6165736"/>
              <a:ext cx="4803502" cy="35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094015" y="6530494"/>
              <a:ext cx="4787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+mn-ea"/>
                </a:rPr>
                <a:t>&lt; 1</a:t>
              </a:r>
              <a:r>
                <a:rPr lang="ko-KR" altLang="en-US" sz="1600" dirty="0" smtClean="0">
                  <a:latin typeface="+mn-ea"/>
                </a:rPr>
                <a:t>행 </a:t>
              </a:r>
              <a:r>
                <a:rPr lang="ko-KR" altLang="en-US" sz="1600" dirty="0" err="1" smtClean="0">
                  <a:latin typeface="+mn-ea"/>
                </a:rPr>
                <a:t>표기시</a:t>
              </a:r>
              <a:r>
                <a:rPr lang="ko-KR" altLang="en-US" sz="1600" dirty="0" smtClean="0">
                  <a:latin typeface="+mn-ea"/>
                </a:rPr>
                <a:t> </a:t>
              </a:r>
              <a:r>
                <a:rPr lang="en-US" altLang="ko-KR" sz="1600" dirty="0" smtClean="0">
                  <a:latin typeface="+mn-ea"/>
                </a:rPr>
                <a:t>&gt;</a:t>
              </a:r>
              <a:endParaRPr lang="ko-KR" altLang="en-US" sz="1600" dirty="0">
                <a:latin typeface="+mn-ea"/>
              </a:endParaRP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④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제목표기 순서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97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관광해설표지의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본문을 표기할 때는 한글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영어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외국어 순으로 표기한다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27180" y="3924647"/>
            <a:ext cx="116771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smtClean="0">
                <a:solidFill>
                  <a:schemeClr val="tx1"/>
                </a:solidFill>
              </a:rPr>
              <a:t>한글</a:t>
            </a:r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7926" y="5004767"/>
            <a:ext cx="116771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영어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76078" y="3924647"/>
            <a:ext cx="1167714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smtClean="0">
                <a:solidFill>
                  <a:schemeClr val="tx1"/>
                </a:solidFill>
              </a:rPr>
              <a:t>한글</a:t>
            </a:r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81552" y="3924647"/>
            <a:ext cx="1167714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영어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906326" y="3924646"/>
            <a:ext cx="1167714" cy="994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영어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905734" y="4942090"/>
            <a:ext cx="1167714" cy="9948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외국어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690929" y="3924647"/>
            <a:ext cx="1167714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한글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859873" y="3924647"/>
            <a:ext cx="1167714" cy="985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한글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859281" y="4951421"/>
            <a:ext cx="1167714" cy="985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영어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074678" y="3924647"/>
            <a:ext cx="1167714" cy="985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외국어</a:t>
            </a:r>
            <a:r>
              <a:rPr lang="en-US" altLang="ko-KR" sz="1800" dirty="0" smtClean="0">
                <a:solidFill>
                  <a:schemeClr val="tx1"/>
                </a:solidFill>
              </a:rPr>
              <a:t>(1)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9074086" y="4951421"/>
            <a:ext cx="1167714" cy="985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smtClean="0">
                <a:solidFill>
                  <a:schemeClr val="tx1"/>
                </a:solidFill>
              </a:rPr>
              <a:t>외국어</a:t>
            </a:r>
            <a:r>
              <a:rPr lang="en-US" altLang="ko-KR" sz="1800" dirty="0" smtClean="0">
                <a:solidFill>
                  <a:schemeClr val="tx1"/>
                </a:solidFill>
              </a:rPr>
              <a:t>(2)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284390" y="3348583"/>
            <a:ext cx="0" cy="3096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7471404" y="3348583"/>
            <a:ext cx="0" cy="3096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1369386" y="3843548"/>
            <a:ext cx="0" cy="21600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926" y="6156325"/>
            <a:ext cx="374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2</a:t>
            </a:r>
            <a:r>
              <a:rPr lang="ko-KR" altLang="en-US" sz="1600" dirty="0" smtClean="0"/>
              <a:t>개 언어 </a:t>
            </a:r>
            <a:r>
              <a:rPr lang="ko-KR" altLang="en-US" sz="1600" dirty="0" err="1" smtClean="0"/>
              <a:t>표기시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719514" y="6156895"/>
            <a:ext cx="2335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3</a:t>
            </a:r>
            <a:r>
              <a:rPr lang="ko-KR" altLang="en-US" sz="1600" dirty="0" smtClean="0"/>
              <a:t>개 언어 </a:t>
            </a:r>
            <a:r>
              <a:rPr lang="ko-KR" altLang="en-US" sz="1600" dirty="0" err="1" smtClean="0"/>
              <a:t>표기시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7872436" y="6156895"/>
            <a:ext cx="2335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4</a:t>
            </a:r>
            <a:r>
              <a:rPr lang="ko-KR" altLang="en-US" sz="1600" dirty="0" smtClean="0"/>
              <a:t>개 언어 </a:t>
            </a:r>
            <a:r>
              <a:rPr lang="ko-KR" altLang="en-US" sz="1600" dirty="0" err="1" smtClean="0"/>
              <a:t>표기시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⑤ </a:t>
            </a:r>
            <a:r>
              <a:rPr lang="ko-KR" altLang="en-US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본문표기 순서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98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2640" y="3348583"/>
            <a:ext cx="10443628" cy="4212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보행자용과 도로변 운전자용 안내표지에 사용하는 화살표를 구분해서 사용 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보행자용 관광유도표지에서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화살표는 합당한 이유가 있을 시 간소화 가능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075" name="Picture 3" descr="E:\DaumCloud\개인자료\3. 개인\강의\관광안내표지 강의\관광지표지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17556" r="3475" b="12338"/>
          <a:stretch/>
        </p:blipFill>
        <p:spPr bwMode="auto">
          <a:xfrm>
            <a:off x="163913" y="4261859"/>
            <a:ext cx="2592288" cy="16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32047" r="54818" b="51356"/>
          <a:stretch/>
        </p:blipFill>
        <p:spPr bwMode="auto">
          <a:xfrm>
            <a:off x="2988246" y="4932759"/>
            <a:ext cx="3472386" cy="96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24793" r="19292" b="40908"/>
          <a:stretch/>
        </p:blipFill>
        <p:spPr bwMode="auto">
          <a:xfrm>
            <a:off x="6727723" y="4944008"/>
            <a:ext cx="3624001" cy="97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937" y="6012879"/>
            <a:ext cx="2397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관광지표지의 화살표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038551" y="6012879"/>
            <a:ext cx="3334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관광유도표지의 화살표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(KS S ISO 7010:2014)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4670" y="6012879"/>
            <a:ext cx="3334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화살표 간소화 사례</a:t>
            </a:r>
            <a:endParaRPr lang="ko-KR" altLang="en-US" sz="1600" dirty="0"/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⑥ 화살표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종류와 생략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27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660654" y="2988543"/>
            <a:ext cx="2957934" cy="43484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배치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화살표는 이해 편리를 위해 지시하는 길로부터 가장 가까운 곳에 배치 원칙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193707416" descr="EMB0000057007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 b="42369"/>
          <a:stretch>
            <a:fillRect/>
          </a:stretch>
        </p:blipFill>
        <p:spPr bwMode="auto">
          <a:xfrm>
            <a:off x="3366355" y="4285722"/>
            <a:ext cx="2862251" cy="30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umCloud\개인자료\3. 개인\강의\관광안내표지 강의\20160413_1149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b="50043"/>
          <a:stretch/>
        </p:blipFill>
        <p:spPr bwMode="auto">
          <a:xfrm>
            <a:off x="179934" y="2740190"/>
            <a:ext cx="3600400" cy="305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_x193707256" descr="EMB0000057007d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47" y="3132559"/>
            <a:ext cx="1823793" cy="23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_x193707576" descr="EMB0000057007d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4" y="5758914"/>
            <a:ext cx="1673846" cy="13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⑥ 화살표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배치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88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지도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(Map)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표현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광역 및 </a:t>
            </a: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시군구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단위는 평면형 지도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(Map)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적합 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소규모 관광지 단위는 </a:t>
            </a: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입체형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지도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(Map)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가능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15240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15240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8686" name="Picture 14" descr="E:\한미영\연구자료\안내체계 사례\국립공원\외국의 안내표지\Mackinac-Island-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" y="3437747"/>
            <a:ext cx="5828898" cy="314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7" name="Picture 15" descr="E:\DaumCloud\개인자료\3. 개인\강의\관광안내표지 강의\이미지\하와이 지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80" y="3467149"/>
            <a:ext cx="4053682" cy="31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6660951"/>
            <a:ext cx="569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</a:t>
            </a:r>
            <a:r>
              <a:rPr lang="ko-KR" altLang="en-US" sz="1600" dirty="0" smtClean="0"/>
              <a:t>평면형 지도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291352" y="6660951"/>
            <a:ext cx="4004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/>
              <a:t>&lt; </a:t>
            </a:r>
            <a:r>
              <a:rPr lang="ko-KR" altLang="en-US" sz="1600" dirty="0" err="1" smtClean="0"/>
              <a:t>입체형</a:t>
            </a:r>
            <a:r>
              <a:rPr lang="ko-KR" altLang="en-US" sz="1600" dirty="0" smtClean="0"/>
              <a:t> 지도 </a:t>
            </a:r>
            <a:r>
              <a:rPr lang="en-US" altLang="ko-KR" sz="1600" dirty="0" smtClean="0"/>
              <a:t>&gt;</a:t>
            </a:r>
            <a:endParaRPr lang="ko-KR" altLang="en-US" sz="1600" dirty="0"/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⑦ 지도</a:t>
            </a:r>
            <a:r>
              <a:rPr lang="en-US" altLang="ko-KR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(MAP)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표현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01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47" name="모서리가 둥근 직사각형 46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48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타원 48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0" name="도넛 49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51" name="달 50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itchFamily="34" charset="0"/>
              </a:rPr>
              <a:t>Ⅰ</a:t>
            </a:r>
            <a:endParaRPr lang="ko-KR" altLang="en-US" sz="3600" b="1" dirty="0">
              <a:solidFill>
                <a:srgbClr val="7DA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58899" y="2125118"/>
            <a:ext cx="4464496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13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가이드라인 경위 및 의미</a:t>
            </a:r>
            <a:endParaRPr lang="en-US" altLang="ko-KR" sz="2400" b="1" spc="-113" dirty="0">
              <a:ln w="12700" cmpd="sng">
                <a:noFill/>
                <a:prstDash val="solid"/>
              </a:ln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82" name="직사각형 81"/>
          <p:cNvSpPr/>
          <p:nvPr/>
        </p:nvSpPr>
        <p:spPr>
          <a:xfrm>
            <a:off x="3564310" y="2916535"/>
            <a:ext cx="5976664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한국 관광안내표지 가이드라인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효과성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평가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오늘날 가이드라인을 둘러싼 상황 변화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국내관광시장 지속 상승 국면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라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안내서비스 개선사항 여전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지속 증가하는 방한 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외래객의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지방 분산 절실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바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외래관광객은 소규모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가족동반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FIT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다수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사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외래관광객은 안내서비스 불편 여전</a:t>
            </a:r>
            <a:endParaRPr lang="ko-KR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28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우드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스틸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합성목재 등 다양한 표현이 가능한 재료 사용 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고탄력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고강성의 반영구적 내구성 우수 재료 사용 </a:t>
            </a:r>
            <a:endParaRPr lang="en-US" altLang="ko-KR" kern="0" dirty="0" smtClean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가공 용이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탈변색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저항 우수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유지관리 용이한 재료 사용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124" name="Picture 4" descr="E:\한미영\연구자료\안내체계 사례\국립공원\선진사례 답사\미국_다른 사람 찍은 사진\output\DSC01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82" y="3719114"/>
            <a:ext cx="5493578" cy="364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관광안내표지 중요 사항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⑧ 재질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3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6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" name="도넛 7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" name="달 8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cs typeface="Arial" pitchFamily="34" charset="0"/>
              </a:rPr>
              <a:t>Ⅲ</a:t>
            </a:r>
            <a:endParaRPr lang="ko-KR" altLang="en-US" sz="3600" b="1" dirty="0">
              <a:solidFill>
                <a:srgbClr val="7DAA00"/>
              </a:solidFill>
              <a:latin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8899" y="2125118"/>
            <a:ext cx="4464496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13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선진국 사례</a:t>
            </a:r>
            <a:endParaRPr lang="en-US" altLang="ko-KR" sz="2400" b="1" spc="-113" dirty="0">
              <a:ln w="12700" cmpd="sng">
                <a:noFill/>
                <a:prstDash val="solid"/>
              </a:ln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64310" y="2916535"/>
            <a:ext cx="5976664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미국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일본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6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294018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관광안내표지 시스템 구축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196" name="Picture 4" descr="E:\DaumCloud\개인자료\3. 개인\강의\관광안내표지 강의\DSC016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3552" r="18600" b="12873"/>
          <a:stretch/>
        </p:blipFill>
        <p:spPr bwMode="auto">
          <a:xfrm>
            <a:off x="195955" y="2340471"/>
            <a:ext cx="4048253" cy="28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한미영\연구자료\안내체계 사례\국립공원\선진사례 답사\미국_다른 사람 찍은 사진\output\IMG_0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43" y="3886300"/>
            <a:ext cx="1713863" cy="128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한미영\연구자료\안내체계 사례\국립공원\외국의 안내표지\미국\미국 옐로우스톤 국립공원 헤이든 밸리(Hayden Valley) 해설표지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46" y="3886301"/>
            <a:ext cx="1956162" cy="13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E:\한미영\연구자료\안내체계 사례\국립공원\외국의 안내표지\미국\미국 쿠야호가 밸리 국립공원 (2010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1" r="33982"/>
          <a:stretch/>
        </p:blipFill>
        <p:spPr bwMode="auto">
          <a:xfrm>
            <a:off x="6453185" y="3904940"/>
            <a:ext cx="1638298" cy="12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42" y="5169699"/>
            <a:ext cx="399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종합관광안내표지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556617" y="5170269"/>
            <a:ext cx="1671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/>
              <a:t>관광유도표지</a:t>
            </a:r>
            <a:endParaRPr lang="ko-KR" alt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447487" y="5170269"/>
            <a:ext cx="1671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관광명칭표지</a:t>
            </a:r>
            <a:endParaRPr lang="ko-KR" alt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8316838" y="5170269"/>
            <a:ext cx="1943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관광해설표지</a:t>
            </a:r>
            <a:endParaRPr lang="ko-KR" altLang="en-US" sz="1600" dirty="0"/>
          </a:p>
        </p:txBody>
      </p:sp>
      <p:pic>
        <p:nvPicPr>
          <p:cNvPr id="8204" name="Picture 12" descr="E:\DaumCloud\개인자료\1. 지자체\경북\농민사관학교\미국 국립공원 표지\DSC010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27" y="5724847"/>
            <a:ext cx="1924258" cy="14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316838" y="7137014"/>
            <a:ext cx="1943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기타표지</a:t>
            </a:r>
            <a:endParaRPr lang="ko-KR" altLang="en-US" sz="1600" dirty="0"/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미국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①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18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29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err="1" smtClean="0">
                <a:latin typeface="HY견고딕" pitchFamily="18" charset="-127"/>
                <a:ea typeface="HY견고딕" pitchFamily="18" charset="-127"/>
              </a:rPr>
              <a:t>픽토그램을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적극적으로 사용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전세계 언어권 수요에 대처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)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147" name="Picture 3" descr="E:\한미영\연구자료\안내체계 사례\국립공원\외국의 안내표지\미국\미국 옐로우스톤 그랜드캐년 Artist Point 주의표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5901" r="33556" b="20813"/>
          <a:stretch/>
        </p:blipFill>
        <p:spPr bwMode="auto">
          <a:xfrm>
            <a:off x="7554714" y="4860751"/>
            <a:ext cx="2702786" cy="24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한미영\연구자료\안내체계 사례\국립공원\선진사례 답사\미국(2014. 7)\output\20140724_1118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4" t="34630" r="32082" b="24810"/>
          <a:stretch/>
        </p:blipFill>
        <p:spPr bwMode="auto">
          <a:xfrm>
            <a:off x="4891533" y="2743685"/>
            <a:ext cx="2425701" cy="46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한미영\연구자료\안내체계 사례\국립공원\선진사례 답사\미국(2014. 7)\output\20140721_155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r="15757"/>
          <a:stretch/>
        </p:blipFill>
        <p:spPr bwMode="auto">
          <a:xfrm>
            <a:off x="2746822" y="2785911"/>
            <a:ext cx="1872209" cy="45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한미영\연구자료\안내체계 사례\국립공원\선진사례 답사\미국(2014. 7)\output\20140721_1606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02"/>
          <a:stretch/>
        </p:blipFill>
        <p:spPr bwMode="auto">
          <a:xfrm>
            <a:off x="199008" y="2797139"/>
            <a:ext cx="2285182" cy="45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한미영\연구자료\안내체계 사례\국립공원\선진사례 답사\미국(2014. 7)\output\20140725_1027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17113" r="13373" b="31741"/>
          <a:stretch/>
        </p:blipFill>
        <p:spPr bwMode="auto">
          <a:xfrm>
            <a:off x="7554714" y="2734320"/>
            <a:ext cx="1393553" cy="18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E:\한미영\연구자료\안내체계 사례\국립공원\선진사례 답사\미국(2014. 7)\output\20140725_12123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28515" r="22859" b="32629"/>
          <a:stretch/>
        </p:blipFill>
        <p:spPr bwMode="auto">
          <a:xfrm>
            <a:off x="9067799" y="2728773"/>
            <a:ext cx="1207453" cy="18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미국  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②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72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982" y="1692399"/>
            <a:ext cx="9294018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읽고 싶도록 관광해설표지 제작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(3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초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40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초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Rule)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 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171" name="Picture 3" descr="E:\DaumCloud\개인자료\신규 제안\농촌콘텐츠 프로젝트\미국 사례\20140724_122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17" y="2326904"/>
            <a:ext cx="4123085" cy="23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DaumCloud\개인자료\3. 개인\강의\관광안내표지 강의\미국 국립공원 표지\DSC01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6"/>
          <a:stretch/>
        </p:blipFill>
        <p:spPr bwMode="auto">
          <a:xfrm>
            <a:off x="5365102" y="4699000"/>
            <a:ext cx="4098490" cy="27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DaumCloud\개인자료\3. 개인\강의\관광안내표지 강의\미국 국립공원 표지\DSC011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6" y="4702086"/>
            <a:ext cx="4132026" cy="27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umCloud\개인자료\3. 개인\강의\관광안내표지 강의\미국 국립공원 표지\DSC021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2" y="2326904"/>
            <a:ext cx="3489894" cy="23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미국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③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17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남녀노소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장애자 모두 이용 가능한 높</a:t>
            </a:r>
            <a:r>
              <a:rPr lang="ko-KR" altLang="en-US" kern="0" dirty="0">
                <a:latin typeface="HY견고딕" pitchFamily="18" charset="-127"/>
                <a:ea typeface="HY견고딕" pitchFamily="18" charset="-127"/>
              </a:rPr>
              <a:t>이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로 제작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2" descr="E:\한미영\연구자료\안내체계 사례\국립공원\선진사례 답사\미국_다른 사람 찍은 사진\output\DSC010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1"/>
          <a:stretch/>
        </p:blipFill>
        <p:spPr bwMode="auto">
          <a:xfrm>
            <a:off x="5955557" y="5266704"/>
            <a:ext cx="2945847" cy="21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DaumCloud\개인자료\1. 지자체\경북\농민사관학교\미국 국립공원 표지\IMG_0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4" y="2349802"/>
            <a:ext cx="3746704" cy="28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한미영\연구자료\안내체계 사례\국립공원\선진사례 답사\미국(2014. 7)\output\20140724_1114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0" y="2340471"/>
            <a:ext cx="5040560" cy="28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한미영\연구자료\안내체계 사례\국립공원\선진사례 답사\미국(2014. 7)\output\20140726_1817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0" y="5302130"/>
            <a:ext cx="3682040" cy="20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미국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④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82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관광안내표지 시스템 구축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42" name="Picture 2" descr="E:\한미영\연구자료\안내체계 사례\국립공원\선진사례 답사\일본(2014. 7)\output\20140730_0912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26"/>
          <a:stretch/>
        </p:blipFill>
        <p:spPr bwMode="auto">
          <a:xfrm>
            <a:off x="179933" y="2412479"/>
            <a:ext cx="3617625" cy="24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한미영\연구자료\안내체계 사례\국립공원\선진사례 답사\일본(2014. 7)\output\20140730_092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74" y="3290398"/>
            <a:ext cx="2080751" cy="15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한미영\연구자료\안내체계 사례\국립공원\선진사례 답사\일본(2014. 7)\output\20140730_0932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27069" r="19701" b="40115"/>
          <a:stretch/>
        </p:blipFill>
        <p:spPr bwMode="auto">
          <a:xfrm>
            <a:off x="8397552" y="3298094"/>
            <a:ext cx="1906318" cy="15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DaumCloud\개인자료\3. 개인\강의\관광안내표지 강의\나고야성 안내표지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72" y="3289818"/>
            <a:ext cx="1556042" cy="15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D:\공공기관\관광공사\관광안내표지 표준화\조사\해외 현장조사\나고야 2009_1.9~11\S10366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b="16564"/>
          <a:stretch/>
        </p:blipFill>
        <p:spPr bwMode="auto">
          <a:xfrm>
            <a:off x="8453535" y="5364807"/>
            <a:ext cx="1850335" cy="17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942" y="4894962"/>
            <a:ext cx="352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종합관광안내표지</a:t>
            </a:r>
            <a:endParaRPr lang="ko-KR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170785" y="4895532"/>
            <a:ext cx="205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관광유도표지</a:t>
            </a:r>
            <a:endParaRPr lang="ko-KR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0090" y="4895532"/>
            <a:ext cx="1569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관광명칭표지</a:t>
            </a:r>
            <a:endParaRPr lang="ko-KR" alt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8406882" y="4895532"/>
            <a:ext cx="1853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관광해설표지</a:t>
            </a:r>
            <a:endParaRPr lang="ko-KR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316838" y="7137014"/>
            <a:ext cx="1943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/>
              <a:t>기타표지</a:t>
            </a:r>
            <a:endParaRPr lang="ko-KR" altLang="en-US" sz="1600" dirty="0"/>
          </a:p>
        </p:txBody>
      </p:sp>
      <p:sp>
        <p:nvSpPr>
          <p:cNvPr id="39" name="직사각형 3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일본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①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50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참고자료\안내체계 관련\해외현장답사\일본\06년5월22일_오사카\SV50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8" t="7241" r="8222" b="13030"/>
          <a:stretch/>
        </p:blipFill>
        <p:spPr bwMode="auto">
          <a:xfrm>
            <a:off x="183365" y="2632875"/>
            <a:ext cx="3761767" cy="482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4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관광지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쇼핑몰 등 다중이용시설에 다국어 안내표지 확충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267" name="Picture 3" descr="E:\DaumCloud\개인자료\3. 개인\강의\관광안내표지 강의\20140730_0933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32"/>
          <a:stretch/>
        </p:blipFill>
        <p:spPr bwMode="auto">
          <a:xfrm>
            <a:off x="4068366" y="2623232"/>
            <a:ext cx="3379327" cy="236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DaumCloud\개인자료\3. 개인\강의\관광안내표지 강의\20140730_1625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18805" r="22222" b="31053"/>
          <a:stretch/>
        </p:blipFill>
        <p:spPr bwMode="auto">
          <a:xfrm>
            <a:off x="4087393" y="5091225"/>
            <a:ext cx="2153749" cy="23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DaumCloud\개인자료\3. 개인\강의\관광안내표지 강의\20140730_154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r="5393"/>
          <a:stretch/>
        </p:blipFill>
        <p:spPr bwMode="auto">
          <a:xfrm>
            <a:off x="7561943" y="2613989"/>
            <a:ext cx="2678164" cy="41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일본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②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52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982" y="1692399"/>
            <a:ext cx="9294018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50000"/>
              </a:lnSpc>
              <a:spcAft>
                <a:spcPts val="1200"/>
              </a:spcAft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관광지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쇼핑몰 등 다중이용시설에 다국어 안내표지 확충 </a:t>
            </a:r>
            <a:endParaRPr lang="en-US" altLang="ko-KR" kern="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270" name="Picture 6" descr="E:\DaumCloud\개인자료\3. 개인\강의\관광안내표지 강의\이미지\20160413_114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90" y="2509841"/>
            <a:ext cx="869723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일본  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③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38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6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" name="도넛 7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" name="달 8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cs typeface="Arial" pitchFamily="34" charset="0"/>
              </a:rPr>
              <a:t>Ⅳ</a:t>
            </a:r>
            <a:endParaRPr lang="ko-KR" altLang="en-US" sz="3600" b="1" dirty="0">
              <a:solidFill>
                <a:srgbClr val="7DAA00"/>
              </a:solidFill>
              <a:latin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8898" y="2125118"/>
            <a:ext cx="5482075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국내 관광안내표지 주요 문제점</a:t>
            </a:r>
            <a:r>
              <a:rPr lang="en-US" altLang="ko-KR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/</a:t>
            </a:r>
            <a:r>
              <a:rPr lang="ko-KR" altLang="en-US" sz="2400" b="1" spc="-169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latin typeface="HY견고딕" pitchFamily="18" charset="-127"/>
                <a:ea typeface="HY견고딕" pitchFamily="18" charset="-127"/>
                <a:cs typeface="Arial" pitchFamily="34" charset="0"/>
              </a:rPr>
              <a:t>개선방안</a:t>
            </a:r>
            <a:endParaRPr lang="en-US" altLang="ko-KR" sz="2400" b="1" spc="-169" dirty="0">
              <a:ln w="12700" cmpd="sng">
                <a:noFill/>
                <a:prstDash val="solid"/>
              </a:ln>
              <a:solidFill>
                <a:srgbClr val="404040"/>
              </a:solidFill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64310" y="2916535"/>
            <a:ext cx="5976664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관광안내표지 주요 문제점 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①안내문안 과다             ②크기과다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③난립설치                    ④민간설치 안내표지 난립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⑤유지관리미흡              ⑥의미 전달 부족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⑦외국어 표기 혼란         ⑧안내표지부재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⑨따분한 관광해설표지    ⑩지역업체의 수준 미달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⑪</a:t>
            </a:r>
            <a:r>
              <a:rPr lang="ko-KR" alt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픽토그램의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오류          ⑫지도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(MAP)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표시 오류</a:t>
            </a:r>
            <a:endParaRPr lang="en-US" altLang="ko-KR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⑬지도왜곡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부정확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현재위치 누락</a:t>
            </a:r>
            <a:endParaRPr lang="ko-KR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60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4" name="AutoShape 69"/>
          <p:cNvSpPr>
            <a:spLocks noChangeArrowheads="1"/>
          </p:cNvSpPr>
          <p:nvPr/>
        </p:nvSpPr>
        <p:spPr bwMode="auto">
          <a:xfrm>
            <a:off x="369417" y="1778245"/>
            <a:ext cx="9784375" cy="5386761"/>
          </a:xfrm>
          <a:prstGeom prst="roundRect">
            <a:avLst>
              <a:gd name="adj" fmla="val 4764"/>
            </a:avLst>
          </a:prstGeom>
          <a:solidFill>
            <a:schemeClr val="bg1">
              <a:alpha val="60000"/>
            </a:schemeClr>
          </a:solidFill>
          <a:ln w="22225" algn="ctr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lIns="540000" anchor="ctr"/>
          <a:lstStyle/>
          <a:p>
            <a:pPr algn="ctr"/>
            <a:endParaRPr lang="ko-KR" altLang="ko-KR" sz="18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가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한국 관광안내표지 가이드라인 </a:t>
            </a:r>
            <a:r>
              <a:rPr lang="ko-KR" altLang="en-US" sz="3200" dirty="0" err="1" smtClean="0">
                <a:latin typeface="HY견고딕" pitchFamily="18" charset="-127"/>
                <a:ea typeface="HY견고딕" pitchFamily="18" charset="-127"/>
              </a:rPr>
              <a:t>효과성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 평가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82" y="1980431"/>
            <a:ext cx="92940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관광안내 서비스 만족도 제고 일환으로 </a:t>
            </a:r>
            <a:r>
              <a:rPr lang="en-US" altLang="ko-KR" kern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2009</a:t>
            </a:r>
            <a:r>
              <a:rPr lang="ko-KR" altLang="en-US" kern="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년 제정 및 보급 착수 </a:t>
            </a:r>
            <a:endParaRPr lang="en-US" altLang="ko-KR" kern="0" dirty="0" smtClean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약 </a:t>
            </a:r>
            <a:r>
              <a:rPr lang="en-US" altLang="ko-KR" kern="0" dirty="0" smtClean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kern="0" dirty="0" smtClean="0">
                <a:latin typeface="HY견고딕" pitchFamily="18" charset="-127"/>
                <a:ea typeface="HY견고딕" pitchFamily="18" charset="-127"/>
              </a:rPr>
              <a:t>여 년간 국내 관광안내 서비스 수준을 끌어올리는데 기여 평가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69604"/>
              </p:ext>
            </p:extLst>
          </p:nvPr>
        </p:nvGraphicFramePr>
        <p:xfrm>
          <a:off x="900014" y="3107094"/>
          <a:ext cx="8640960" cy="3553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6430"/>
                <a:gridCol w="1631510"/>
                <a:gridCol w="1631510"/>
                <a:gridCol w="1631510"/>
              </a:tblGrid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항목</a:t>
                      </a:r>
                      <a:endParaRPr lang="ko-KR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2007</a:t>
                      </a:r>
                      <a:r>
                        <a:rPr lang="ko-KR" alt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ko-KR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2015</a:t>
                      </a:r>
                      <a:r>
                        <a:rPr lang="ko-KR" alt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년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차이</a:t>
                      </a:r>
                      <a:endParaRPr lang="ko-KR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교통</a:t>
                      </a:r>
                      <a:endParaRPr lang="ko-KR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3.67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3.98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0.31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숙박시설</a:t>
                      </a:r>
                      <a:endParaRPr lang="ko-KR" alt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3.70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4.04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0.34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식당 및 음식</a:t>
                      </a:r>
                      <a:endParaRPr lang="ko-KR" altLang="en-US" sz="1800" b="1" i="0" u="none" strike="noStrike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3.55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3.88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0.33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쇼핑</a:t>
                      </a:r>
                      <a:endParaRPr lang="ko-KR" altLang="en-US" sz="1800" b="1" i="0" u="none" strike="noStrike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3.19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3.79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0.60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8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관광정보 및 안내시설</a:t>
                      </a:r>
                      <a:endParaRPr lang="ko-KR" altLang="en-US" sz="28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8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3.29</a:t>
                      </a:r>
                      <a:endParaRPr lang="en-US" altLang="ko-KR" sz="28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8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3.92</a:t>
                      </a:r>
                      <a:endParaRPr lang="en-US" altLang="ko-KR" sz="28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8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견고딕" pitchFamily="18" charset="-127"/>
                          <a:ea typeface="HY견고딕" pitchFamily="18" charset="-127"/>
                        </a:rPr>
                        <a:t>0.63</a:t>
                      </a:r>
                      <a:endParaRPr lang="en-US" altLang="ko-KR" sz="28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  <a:tr h="50769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관광지 편의시설</a:t>
                      </a:r>
                      <a:endParaRPr lang="ko-KR" altLang="en-US" sz="1800" b="1" i="0" u="none" strike="noStrike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3.30</a:t>
                      </a:r>
                      <a:endParaRPr lang="en-US" altLang="ko-KR" sz="1800" b="1" i="0" u="none" strike="noStrike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3.92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u="none" strike="noStrike" dirty="0"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0.62</a:t>
                      </a:r>
                      <a:endParaRPr lang="en-US" altLang="ko-KR" sz="1800" b="1" i="0" u="none" strike="noStrike" dirty="0"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8566" y="6759381"/>
            <a:ext cx="36787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100" dirty="0" smtClean="0">
                <a:latin typeface="+mn-ea"/>
                <a:ea typeface="+mn-ea"/>
              </a:rPr>
              <a:t>자료 </a:t>
            </a:r>
            <a:r>
              <a:rPr lang="en-US" altLang="ko-KR" sz="1100" dirty="0" smtClean="0">
                <a:latin typeface="+mn-ea"/>
                <a:ea typeface="+mn-ea"/>
              </a:rPr>
              <a:t>: </a:t>
            </a:r>
            <a:r>
              <a:rPr lang="ko-KR" altLang="en-US" sz="1100" dirty="0" smtClean="0">
                <a:latin typeface="+mn-ea"/>
                <a:ea typeface="+mn-ea"/>
              </a:rPr>
              <a:t>국민여행실태조사</a:t>
            </a:r>
            <a:r>
              <a:rPr lang="en-US" altLang="ko-KR" sz="1100" dirty="0" smtClean="0">
                <a:latin typeface="+mn-ea"/>
                <a:ea typeface="+mn-ea"/>
              </a:rPr>
              <a:t>, </a:t>
            </a:r>
            <a:r>
              <a:rPr lang="ko-KR" altLang="en-US" sz="1100" dirty="0" err="1" smtClean="0">
                <a:latin typeface="+mn-ea"/>
                <a:ea typeface="+mn-ea"/>
              </a:rPr>
              <a:t>각년도</a:t>
            </a:r>
            <a:endParaRPr lang="ko-KR" altLang="en-US" sz="11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291" name="Picture 3" descr="E:\DaumCloud\개인자료\3. 개인\강의\관광안내표지 강의\이미지\20160808_포항시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3" t="6777" r="40218" b="35001"/>
          <a:stretch/>
        </p:blipFill>
        <p:spPr bwMode="auto">
          <a:xfrm>
            <a:off x="1216039" y="1692399"/>
            <a:ext cx="3744416" cy="56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:\평창 현장조사자료\현장사진\20160422\output\P4220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11" y="1692399"/>
            <a:ext cx="3777061" cy="56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① 안내문안 과다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2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크기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E:\DaumCloud\개인자료\4. 정부공공기관\관광공사\평창군 관광안내표지 점검\이미지\IMG_68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9301"/>
          <a:stretch/>
        </p:blipFill>
        <p:spPr bwMode="auto">
          <a:xfrm>
            <a:off x="2383154" y="1620391"/>
            <a:ext cx="5684470" cy="57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② 크기 과다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11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크기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90882"/>
              </p:ext>
            </p:extLst>
          </p:nvPr>
        </p:nvGraphicFramePr>
        <p:xfrm>
          <a:off x="828006" y="1620391"/>
          <a:ext cx="4248471" cy="576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121"/>
                <a:gridCol w="1282071"/>
                <a:gridCol w="529261"/>
                <a:gridCol w="619610"/>
                <a:gridCol w="1371408"/>
              </a:tblGrid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시군명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위치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설치년도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정비년도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규격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덕진공원 입구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고속버스터미널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3500×2970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시외버스터미널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전주국립박물관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도로공사전주영업소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금강하구둑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군산공항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고속도군산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하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여객선터미널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중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2480×1880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여객선 터미널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2480×1880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은파관광지 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고속도군산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상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비응항 관광안내소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3000×2400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군산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(9)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새만금기념탑광장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3000×2400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고속도여산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상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3000×2400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익산시외버스터미널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익산미륵사지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보석박물관주차장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금마관광지 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익산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웅포입점리고분전시관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정읍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내장산매표소입구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정읍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고속도정읍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하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정읍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동학혁명기념관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정읍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백정기의사기념관입구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혼불문학관주차장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실상사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뱀사골 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교룡산성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남원역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남원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바래봉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김제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금산사 입구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김제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온천지구내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스파랜드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김제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벽골제 입구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459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김제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국립청소년센터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529758"/>
              </p:ext>
            </p:extLst>
          </p:nvPr>
        </p:nvGraphicFramePr>
        <p:xfrm>
          <a:off x="5436519" y="1620391"/>
          <a:ext cx="4248471" cy="5760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121"/>
                <a:gridCol w="1138054"/>
                <a:gridCol w="673278"/>
                <a:gridCol w="619610"/>
                <a:gridCol w="1371408"/>
              </a:tblGrid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시군명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위치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설치년도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정비년도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규격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rgbClr val="92D050"/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(2)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모악산관광지 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  <a:latin typeface="+mn-ea"/>
                          <a:ea typeface="+mn-ea"/>
                        </a:rPr>
                        <a:t>완주</a:t>
                      </a:r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(2)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대둔산도립공원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마이산북부주차장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용담댐 광장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 err="1">
                          <a:effectLst/>
                          <a:latin typeface="+mn-ea"/>
                          <a:ea typeface="+mn-ea"/>
                        </a:rPr>
                        <a:t>운일암반일암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마이산남부주차장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구봉산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상전망향의동산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정천망향의동산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(8)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진안홍삼스파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무주리조트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자연학습원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농산물 직판장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3500×2400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반딧불 장터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라제통문 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무주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머루와인동굴내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장수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(3)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장계육십령휴게소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2013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장수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(3)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방화동가족휴가촌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장수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(3)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수분령 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사선대관광지 내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운암대교 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오수 의견공원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터미널 옆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임실치즈테마파크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임실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(6)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사선대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치즈체험장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순창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강천산군립공원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순창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시외버스터미널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순창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순창고추장마을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순창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회문산자연휴양림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선운산관리사무소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석정온천 광장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서해고인돌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하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고창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(4)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서해고인돌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상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휴게소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부안영상테마파크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상서농산물특판장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3600×2320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변산해수욕장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3900×2400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내소사 주차장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77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부안</a:t>
                      </a:r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(5)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  <a:latin typeface="+mn-ea"/>
                          <a:ea typeface="+mn-ea"/>
                        </a:rPr>
                        <a:t>새만금전시장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2006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>
                          <a:effectLst/>
                          <a:latin typeface="+mn-ea"/>
                          <a:ea typeface="+mn-ea"/>
                        </a:rPr>
                        <a:t>2011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900" u="none" strike="noStrike" dirty="0">
                          <a:effectLst/>
                          <a:latin typeface="+mn-ea"/>
                          <a:ea typeface="+mn-ea"/>
                        </a:rPr>
                        <a:t>3600×2400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3108" marR="3108" marT="310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② 크기 과다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2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난립 설치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3315" name="Picture 3" descr="E:\DaumCloud\개인자료\3. 개인\강의\관광안내표지 강의\이미지\20160211_광양_152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1116038" y="1640433"/>
            <a:ext cx="8200597" cy="577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③ 난립 설치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0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민간 설치 안내표지 난립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9459" name="Picture 3" descr="E:\DaumCloud\개인자료\3. 개인\강의\관광안내표지 강의\이미지\20160422_평창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4440"/>
            <a:ext cx="9525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④ 민간설치 안내표지 난립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9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유지관리 미흡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7411" name="Picture 3" descr="E:\DaumCloud\개인자료\3. 개인\강의\관광안내표지 강의\이미지\20151021_순천_131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1" t="10449" r="1371" b="8625"/>
          <a:stretch/>
        </p:blipFill>
        <p:spPr bwMode="auto">
          <a:xfrm>
            <a:off x="448022" y="1599958"/>
            <a:ext cx="9525000" cy="578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⑤ 유지관리 미흡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15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8435" name="Picture 3" descr="E:\DaumCloud\개인자료\3. 개인\강의\관광안내표지 강의\이미지\20140625_151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t="7701" r="41334"/>
          <a:stretch/>
        </p:blipFill>
        <p:spPr bwMode="auto">
          <a:xfrm>
            <a:off x="6422505" y="1989155"/>
            <a:ext cx="3597172" cy="50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DaumCloud\개인자료\3. 개인\강의\관광안내표지 강의\이미지\20140625_1507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5760" r="22435"/>
          <a:stretch/>
        </p:blipFill>
        <p:spPr bwMode="auto">
          <a:xfrm>
            <a:off x="442613" y="1980431"/>
            <a:ext cx="5359266" cy="507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⑥ 의미전달 부족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54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외국어 표기 혼란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20" descr="EMB3ae0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2145" t="20670" r="22145" b="23622"/>
          <a:stretch>
            <a:fillRect/>
          </a:stretch>
        </p:blipFill>
        <p:spPr bwMode="auto">
          <a:xfrm>
            <a:off x="1663318" y="1836415"/>
            <a:ext cx="7116242" cy="53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⑦ 외국어표기 혼란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76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안내표지 부재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G:\업무자료\4. 정부공공기관\국립공원\조사\사진\output\20140620_111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20135" r="23597" b="19100"/>
          <a:stretch/>
        </p:blipFill>
        <p:spPr bwMode="auto">
          <a:xfrm>
            <a:off x="720882" y="2321164"/>
            <a:ext cx="9017454" cy="41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⑧ 안내표지 부재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88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따분한 관광해설표지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0483" name="Picture 3" descr="E:\DaumCloud\개인자료\3. 개인\강의\관광안내표지 강의\이미지\20160804_봉화 닭실마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6415"/>
            <a:ext cx="9525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⑨ 따분한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관광해설표지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77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utoShape 69"/>
          <p:cNvSpPr>
            <a:spLocks noChangeArrowheads="1"/>
          </p:cNvSpPr>
          <p:nvPr/>
        </p:nvSpPr>
        <p:spPr bwMode="auto">
          <a:xfrm>
            <a:off x="369417" y="1778246"/>
            <a:ext cx="9784375" cy="4859346"/>
          </a:xfrm>
          <a:prstGeom prst="roundRect">
            <a:avLst>
              <a:gd name="adj" fmla="val 4764"/>
            </a:avLst>
          </a:prstGeom>
          <a:solidFill>
            <a:schemeClr val="bg1">
              <a:alpha val="60000"/>
            </a:schemeClr>
          </a:solidFill>
          <a:ln w="22225" algn="ctr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lIns="540000" anchor="ctr"/>
          <a:lstStyle/>
          <a:p>
            <a:pPr algn="ctr"/>
            <a:endParaRPr lang="ko-KR" altLang="ko-KR" sz="18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982" y="1980431"/>
            <a:ext cx="9294018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sz="2200" b="1" kern="0" dirty="0" smtClean="0">
                <a:latin typeface="HY견고딕" pitchFamily="18" charset="-127"/>
                <a:ea typeface="HY견고딕" pitchFamily="18" charset="-127"/>
              </a:rPr>
              <a:t>내외국인 관광 </a:t>
            </a:r>
            <a:r>
              <a:rPr lang="ko-KR" altLang="en-US" sz="2200" b="1" kern="0" dirty="0" err="1" smtClean="0">
                <a:latin typeface="HY견고딕" pitchFamily="18" charset="-127"/>
                <a:ea typeface="HY견고딕" pitchFamily="18" charset="-127"/>
              </a:rPr>
              <a:t>트렌드</a:t>
            </a:r>
            <a:r>
              <a:rPr lang="ko-KR" altLang="en-US" sz="2200" b="1" kern="0" dirty="0" smtClean="0">
                <a:latin typeface="HY견고딕" pitchFamily="18" charset="-127"/>
                <a:ea typeface="HY견고딕" pitchFamily="18" charset="-127"/>
              </a:rPr>
              <a:t> 변화에도 관광안내서비스 만족도 미흡 </a:t>
            </a:r>
            <a: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- FIT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개별여행객 증가에도 관광안내서비스 만족도 답보 상태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   </a:t>
            </a:r>
            <a:endParaRPr lang="en-US" altLang="ko-KR" sz="2200" b="1" kern="0" dirty="0" smtClean="0">
              <a:solidFill>
                <a:schemeClr val="accent1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endParaRPr lang="en-US" altLang="ko-KR" sz="2200" b="1" kern="0" dirty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sz="2200" b="1" kern="0" dirty="0" smtClean="0">
                <a:latin typeface="HY견고딕" pitchFamily="18" charset="-127"/>
                <a:ea typeface="HY견고딕" pitchFamily="18" charset="-127"/>
              </a:rPr>
              <a:t>증가하는 외국인 관광객의 수용태세 개선 필요성 제기</a:t>
            </a:r>
            <a: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중국인 해외관광객 수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: (‘05) 5</a:t>
            </a:r>
            <a:r>
              <a:rPr lang="ko-KR" altLang="en-US" sz="2200" b="1" kern="0" dirty="0" err="1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천만명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 (‘15) 1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억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2</a:t>
            </a:r>
            <a:r>
              <a:rPr lang="ko-KR" altLang="en-US" sz="2200" b="1" kern="0" dirty="0" err="1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천만명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/>
            </a:r>
            <a:b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</a:b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-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방한 중국인 관광객수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: (‘05) 70</a:t>
            </a:r>
            <a:r>
              <a:rPr lang="ko-KR" altLang="en-US" sz="2200" b="1" kern="0" dirty="0" err="1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만명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 (‘15) 600</a:t>
            </a:r>
            <a:r>
              <a:rPr lang="ko-KR" altLang="en-US" sz="2200" b="1" kern="0" dirty="0" err="1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만명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2200" b="1" kern="0" dirty="0" smtClean="0">
              <a:solidFill>
                <a:schemeClr val="accent1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endParaRPr lang="en-US" altLang="ko-KR" sz="2200" b="1" kern="0" dirty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3"/>
              </a:buBlip>
              <a:defRPr/>
            </a:pPr>
            <a:r>
              <a:rPr lang="ko-KR" altLang="en-US" sz="2200" b="1" kern="0" dirty="0" smtClean="0">
                <a:latin typeface="HY견고딕" pitchFamily="18" charset="-127"/>
                <a:ea typeface="HY견고딕" pitchFamily="18" charset="-127"/>
              </a:rPr>
              <a:t>국가 표준 그래픽 심볼 규격 변화에 따른 활용 필요</a:t>
            </a:r>
            <a: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200" b="1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- KSA 0901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폐지 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  </a:t>
            </a:r>
            <a:r>
              <a:rPr lang="en-US" altLang="ko-KR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KS S ISO 7010:2014 </a:t>
            </a:r>
            <a:r>
              <a:rPr lang="ko-KR" alt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200" b="1" dirty="0">
              <a:solidFill>
                <a:schemeClr val="accent1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나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오늘날 가이드라인을 둘러싼 상황 변화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지역 업체의 수준 미달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1507" name="Picture 3" descr="E:\DaumCloud\개인자료\3. 개인\강의\관광안내표지 강의\이미지\2073027995_AYbetZ3i_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/>
          <a:stretch/>
        </p:blipFill>
        <p:spPr bwMode="auto">
          <a:xfrm>
            <a:off x="846668" y="1889110"/>
            <a:ext cx="8723734" cy="540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⑩ 지역업체의 수준 미달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59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chemeClr val="bg1"/>
                </a:solidFill>
              </a:rPr>
              <a:t>픽토그램의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 오류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1508" name="Picture 4" descr="E:\한미영\연구자료\안내체계 사례\2016년도 국내 지자체 안내체계 답사\output\20160212_1403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1"/>
          <a:stretch/>
        </p:blipFill>
        <p:spPr bwMode="auto">
          <a:xfrm>
            <a:off x="5680535" y="1753883"/>
            <a:ext cx="3880103" cy="43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9" name="_x166627288" descr="EMB00000570085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5"/>
          <a:stretch>
            <a:fillRect/>
          </a:stretch>
        </p:blipFill>
        <p:spPr bwMode="auto">
          <a:xfrm>
            <a:off x="664348" y="1753883"/>
            <a:ext cx="4549455" cy="43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E:\DaumCloud\개인자료\4. 정부공공기관\국립공원\자료\공공안내 그림표지 KSA0901\1.1\1.1066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05" y="6133557"/>
            <a:ext cx="1283349" cy="128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E:\DaumCloud\개인자료\4. 정부공공기관\국립공원\자료\공공안내 그림표지 KSA0901\1.1\1.1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57" y="6133557"/>
            <a:ext cx="1274949" cy="12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⑪ </a:t>
            </a:r>
            <a:r>
              <a:rPr lang="ko-KR" altLang="en-US" sz="2800" dirty="0" err="1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픽토그램의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오류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98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지도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(Map)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표시 오류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E:\한미영\연구자료\안내체계 사례\2016년도 국내 지자체 안내체계 답사\output\20160211_113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15" y="165771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 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⑫ 지도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(MAP)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표시 오류 </a:t>
            </a:r>
            <a:r>
              <a:rPr lang="en-US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53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지도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(Map)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왜곡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부정확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현재위치 누락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E:\3. 민간\국제청소년교류연맹\이미지\S1035913.JPG"/>
          <p:cNvPicPr>
            <a:picLocks noChangeAspect="1" noChangeArrowheads="1"/>
          </p:cNvPicPr>
          <p:nvPr/>
        </p:nvPicPr>
        <p:blipFill>
          <a:blip r:embed="rId3" cstate="print"/>
          <a:srcRect l="3296"/>
          <a:stretch>
            <a:fillRect/>
          </a:stretch>
        </p:blipFill>
        <p:spPr bwMode="auto">
          <a:xfrm>
            <a:off x="1665729" y="1821919"/>
            <a:ext cx="7111150" cy="552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안내표지의 문제점</a:t>
            </a:r>
            <a:r>
              <a:rPr lang="ko-KR" altLang="en-US" sz="32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⑬ 지도왜곡</a:t>
            </a:r>
            <a:r>
              <a:rPr lang="en-US" altLang="ko-KR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부정확</a:t>
            </a:r>
            <a:r>
              <a:rPr lang="en-US" altLang="ko-KR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현재위치 누락 </a:t>
            </a:r>
            <a:r>
              <a:rPr lang="en-US" altLang="ko-KR" sz="24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dirty="0" smtClean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70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하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40988" cy="7561263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301650" y="1991905"/>
            <a:ext cx="6455348" cy="6924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3350" h="254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70" tIns="51435" rIns="102870" bIns="51435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6" name="그룹 35"/>
          <p:cNvGrpSpPr/>
          <p:nvPr/>
        </p:nvGrpSpPr>
        <p:grpSpPr>
          <a:xfrm>
            <a:off x="2844230" y="1871099"/>
            <a:ext cx="986001" cy="913251"/>
            <a:chOff x="1060449" y="3826329"/>
            <a:chExt cx="1058333" cy="105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1161243" y="3927123"/>
              <a:ext cx="856746" cy="856746"/>
            </a:xfrm>
            <a:prstGeom prst="ellipse">
              <a:avLst/>
            </a:prstGeom>
            <a:gradFill flip="none" rotWithShape="1">
              <a:gsLst>
                <a:gs pos="35000">
                  <a:schemeClr val="bg1">
                    <a:lumMod val="95000"/>
                  </a:schemeClr>
                </a:gs>
                <a:gs pos="100000">
                  <a:srgbClr val="F5FAC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innerShdw dist="50800" dir="15000000">
                <a:srgbClr val="7DAA00">
                  <a:alpha val="7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8" name="도넛 7"/>
            <p:cNvSpPr/>
            <p:nvPr/>
          </p:nvSpPr>
          <p:spPr>
            <a:xfrm>
              <a:off x="1060449" y="3826329"/>
              <a:ext cx="1058333" cy="1058333"/>
            </a:xfrm>
            <a:prstGeom prst="donut">
              <a:avLst>
                <a:gd name="adj" fmla="val 11830"/>
              </a:avLst>
            </a:prstGeom>
            <a:gradFill flip="none" rotWithShape="1">
              <a:gsLst>
                <a:gs pos="0">
                  <a:srgbClr val="7DAA00"/>
                </a:gs>
                <a:gs pos="50000">
                  <a:srgbClr val="99CC00"/>
                </a:gs>
                <a:gs pos="100000">
                  <a:srgbClr val="E2FF91"/>
                </a:gs>
              </a:gsLst>
              <a:lin ang="13500000" scaled="1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3600000"/>
              </a:lightRig>
            </a:scene3d>
            <a:sp3d>
              <a:bevelT w="31750" h="317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9" name="달 8"/>
            <p:cNvSpPr/>
            <p:nvPr/>
          </p:nvSpPr>
          <p:spPr>
            <a:xfrm rot="4135760">
              <a:off x="1347027" y="3637716"/>
              <a:ext cx="174615" cy="615677"/>
            </a:xfrm>
            <a:prstGeom prst="moon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5000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300" b="1" dirty="0">
                <a:solidFill>
                  <a:srgbClr val="4882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9503" y="2001246"/>
            <a:ext cx="58306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rgbClr val="7DAA00"/>
                </a:solidFill>
                <a:latin typeface="+mj-ea"/>
                <a:cs typeface="Arial" pitchFamily="34" charset="0"/>
              </a:rPr>
              <a:t>Ⅴ</a:t>
            </a:r>
            <a:endParaRPr lang="ko-KR" altLang="en-US" sz="3600" b="1" dirty="0">
              <a:solidFill>
                <a:srgbClr val="7DAA00"/>
              </a:solidFill>
              <a:latin typeface="+mj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8899" y="2125118"/>
            <a:ext cx="4464496" cy="473206"/>
          </a:xfrm>
          <a:prstGeom prst="rect">
            <a:avLst/>
          </a:prstGeom>
          <a:noFill/>
        </p:spPr>
        <p:txBody>
          <a:bodyPr wrap="square" lIns="102870" tIns="51435" rIns="102870" bIns="51435" rtlCol="0">
            <a:spAutoFit/>
          </a:bodyPr>
          <a:lstStyle/>
          <a:p>
            <a:pPr lvl="0" latinLnBrk="0">
              <a:spcBef>
                <a:spcPct val="50000"/>
              </a:spcBef>
            </a:pPr>
            <a:r>
              <a:rPr lang="ko-KR" altLang="en-US" sz="2400" b="1" spc="-113" dirty="0" smtClean="0">
                <a:ln w="12700" cmpd="sng">
                  <a:noFill/>
                  <a:prstDash val="solid"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Arial" pitchFamily="34" charset="0"/>
              </a:rPr>
              <a:t>결론</a:t>
            </a:r>
            <a:endParaRPr lang="en-US" altLang="ko-KR" sz="2400" b="1" spc="-113" dirty="0">
              <a:ln w="12700" cmpd="sng">
                <a:noFill/>
                <a:prstDash val="solid"/>
              </a:ln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64310" y="2916535"/>
            <a:ext cx="597666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□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관광안내표지는 지역의 얼굴입니다</a:t>
            </a:r>
            <a:r>
              <a:rPr lang="en-US" altLang="ko-KR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itchFamily="18" charset="-127"/>
                <a:ea typeface="HY견고딕" pitchFamily="18" charset="-127"/>
              </a:rPr>
              <a:t>. </a:t>
            </a:r>
            <a:endParaRPr lang="ko-KR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06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9"/>
          <p:cNvSpPr>
            <a:spLocks noChangeArrowheads="1"/>
          </p:cNvSpPr>
          <p:nvPr/>
        </p:nvSpPr>
        <p:spPr bwMode="auto">
          <a:xfrm>
            <a:off x="369417" y="1778246"/>
            <a:ext cx="9784375" cy="5254150"/>
          </a:xfrm>
          <a:prstGeom prst="roundRect">
            <a:avLst>
              <a:gd name="adj" fmla="val 458"/>
            </a:avLst>
          </a:prstGeom>
          <a:solidFill>
            <a:schemeClr val="bg1"/>
          </a:solidFill>
          <a:ln w="22225" algn="ctr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lIns="540000" anchor="ctr"/>
          <a:lstStyle/>
          <a:p>
            <a:pPr algn="ctr"/>
            <a:endParaRPr lang="ko-KR" altLang="ko-KR" sz="18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2051" name="Picture 3" descr="D:\DaumCloud\개인자료\3. 개인\관광축제연구소\이미지\마중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716" y="1793633"/>
            <a:ext cx="4055069" cy="5225604"/>
          </a:xfrm>
          <a:prstGeom prst="rect">
            <a:avLst/>
          </a:prstGeom>
          <a:noFill/>
        </p:spPr>
      </p:pic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관광안내표지는 </a:t>
            </a:r>
            <a:r>
              <a:rPr lang="ko-KR" altLang="en-US" sz="3200" b="1" dirty="0" smtClean="0">
                <a:solidFill>
                  <a:srgbClr val="FFC000"/>
                </a:solidFill>
              </a:rPr>
              <a:t>지역의 얼굴입니다</a:t>
            </a:r>
            <a:r>
              <a:rPr lang="en-US" altLang="ko-KR" sz="3200" b="1" dirty="0" smtClean="0">
                <a:solidFill>
                  <a:srgbClr val="FFC000"/>
                </a:solidFill>
              </a:rPr>
              <a:t>.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82" y="2061908"/>
            <a:ext cx="9294018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4"/>
              </a:buBlip>
              <a:defRPr/>
            </a:pP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관광안내표지는 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관광객 유치 </a:t>
            </a:r>
            <a:r>
              <a:rPr lang="ko-KR" altLang="en-US" sz="2400" kern="0" dirty="0" err="1" smtClean="0">
                <a:latin typeface="HY견고딕" pitchFamily="18" charset="-127"/>
                <a:ea typeface="HY견고딕" pitchFamily="18" charset="-127"/>
              </a:rPr>
              <a:t>매력물은</a:t>
            </a: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 아니라 할지라도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>, </a:t>
            </a:r>
            <a:b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소홀히 하면 불만을 일으킵니다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4"/>
              </a:buBlip>
              <a:defRPr/>
            </a:pPr>
            <a:endParaRPr lang="en-US" altLang="ko-KR" sz="2400" kern="0" dirty="0">
              <a:latin typeface="HY견고딕" pitchFamily="18" charset="-127"/>
              <a:ea typeface="HY견고딕" pitchFamily="18" charset="-127"/>
            </a:endParaRPr>
          </a:p>
          <a:p>
            <a:pPr marL="261938" indent="-261938">
              <a:lnSpc>
                <a:spcPct val="130000"/>
              </a:lnSpc>
              <a:buSzPct val="70000"/>
              <a:buFont typeface="Wingdings" pitchFamily="2" charset="2"/>
              <a:buBlip>
                <a:blip r:embed="rId4"/>
              </a:buBlip>
              <a:defRPr/>
            </a:pP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관광안내표지는 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지역 이미지 형성에 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2400" kern="0" dirty="0" smtClean="0">
                <a:latin typeface="HY견고딕" pitchFamily="18" charset="-127"/>
                <a:ea typeface="HY견고딕" pitchFamily="18" charset="-127"/>
              </a:rPr>
              <a:t>매우 중요한 요소입니다</a:t>
            </a:r>
            <a:r>
              <a:rPr lang="en-US" altLang="ko-KR" sz="2400" kern="0" dirty="0" smtClean="0">
                <a:latin typeface="HY견고딕" pitchFamily="18" charset="-127"/>
                <a:ea typeface="HY견고딕" pitchFamily="18" charset="-127"/>
              </a:rPr>
              <a:t>.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지도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(Map)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왜곡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부정확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, 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현재위치 누락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의미 전달 부족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안내문안 과다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일본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미국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재질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화살표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(</a:t>
            </a:r>
            <a:r>
              <a:rPr lang="ko-KR" altLang="en-US" sz="3200" b="1" dirty="0" smtClean="0">
                <a:solidFill>
                  <a:schemeClr val="bg1"/>
                </a:solidFill>
              </a:rPr>
              <a:t>종류와 생략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본문 표기 순서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색상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18218" y="648139"/>
            <a:ext cx="1042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bg1"/>
                </a:solidFill>
              </a:rPr>
              <a:t>국가 표준 그래픽 심볼 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(=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공공안내 그림표지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/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픽토그램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)</a:t>
            </a:r>
            <a:endParaRPr lang="ko-KR" altLang="en-US" sz="3200" b="1" dirty="0">
              <a:solidFill>
                <a:srgbClr val="FFC000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□ 관광안내표지는 </a:t>
            </a: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지역의 얼굴입니다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endParaRPr lang="ko-KR" altLang="en-US" sz="28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35001" y="1044327"/>
            <a:ext cx="5584221" cy="2954527"/>
          </a:xfrm>
          <a:prstGeom prst="rect">
            <a:avLst/>
          </a:prstGeom>
        </p:spPr>
        <p:txBody>
          <a:bodyPr wrap="none" lIns="102870" tIns="51435" rIns="102870" bIns="51435">
            <a:spAutoFit/>
          </a:bodyPr>
          <a:lstStyle/>
          <a:p>
            <a:pPr algn="ctr">
              <a:lnSpc>
                <a:spcPct val="150000"/>
              </a:lnSpc>
              <a:tabLst>
                <a:tab pos="2528888" algn="l"/>
              </a:tabLst>
              <a:defRPr/>
            </a:pPr>
            <a:r>
              <a:rPr lang="ko-KR" altLang="en-US" sz="6600" b="1" dirty="0" smtClean="0">
                <a:ln w="12700"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  <a:cs typeface="Arial" pitchFamily="34" charset="0"/>
              </a:rPr>
              <a:t>경청해 주셔서</a:t>
            </a:r>
            <a:endParaRPr lang="en-US" altLang="ko-KR" sz="6600" b="1" dirty="0" smtClean="0">
              <a:ln w="12700">
                <a:solidFill>
                  <a:prstClr val="white"/>
                </a:solidFill>
              </a:ln>
              <a:solidFill>
                <a:schemeClr val="accent6">
                  <a:lumMod val="50000"/>
                </a:schemeClr>
              </a:solidFill>
              <a:latin typeface="+mj-ea"/>
              <a:ea typeface="+mj-ea"/>
              <a:cs typeface="Arial" pitchFamily="34" charset="0"/>
            </a:endParaRPr>
          </a:p>
          <a:p>
            <a:pPr algn="ctr">
              <a:lnSpc>
                <a:spcPct val="150000"/>
              </a:lnSpc>
              <a:tabLst>
                <a:tab pos="2528888" algn="l"/>
              </a:tabLst>
              <a:defRPr/>
            </a:pPr>
            <a:r>
              <a:rPr lang="ko-KR" altLang="en-US" sz="6600" b="1" dirty="0" smtClean="0">
                <a:ln w="12700"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  <a:cs typeface="Arial" pitchFamily="34" charset="0"/>
              </a:rPr>
              <a:t>감사합니다</a:t>
            </a:r>
            <a:r>
              <a:rPr lang="en-US" altLang="ko-KR" sz="6600" b="1" dirty="0" smtClean="0">
                <a:ln w="12700">
                  <a:solidFill>
                    <a:prstClr val="whit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  <a:cs typeface="Arial" pitchFamily="34" charset="0"/>
              </a:rPr>
              <a:t>.</a:t>
            </a:r>
            <a:endParaRPr lang="ko-KR" altLang="en-US" sz="6600" b="1" dirty="0">
              <a:ln w="12700">
                <a:solidFill>
                  <a:prstClr val="white"/>
                </a:solidFill>
              </a:ln>
              <a:solidFill>
                <a:schemeClr val="accent6">
                  <a:lumMod val="50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091356" y="1788145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375" y="1720899"/>
            <a:ext cx="3600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국내관광시장 규모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900014" y="2231057"/>
            <a:ext cx="8640960" cy="3709814"/>
          </a:xfrm>
          <a:prstGeom prst="roundRect">
            <a:avLst>
              <a:gd name="adj" fmla="val 5651"/>
            </a:avLst>
          </a:prstGeom>
          <a:solidFill>
            <a:srgbClr val="EAEAEA"/>
          </a:solidFill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1356" y="2844527"/>
            <a:ext cx="3697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여행 참가자 수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단위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만명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501110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국민의 </a:t>
            </a:r>
            <a:r>
              <a:rPr lang="ko-KR" alt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여행경험율은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88%, 1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인당 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5.5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회 참여 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52542" y="5635310"/>
            <a:ext cx="36787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자료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국민여행실태조사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(2015)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0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26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5" name="차트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8372702"/>
              </p:ext>
            </p:extLst>
          </p:nvPr>
        </p:nvGraphicFramePr>
        <p:xfrm>
          <a:off x="1091356" y="3420591"/>
          <a:ext cx="3768725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차트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12594"/>
              </p:ext>
            </p:extLst>
          </p:nvPr>
        </p:nvGraphicFramePr>
        <p:xfrm>
          <a:off x="5112990" y="3276575"/>
          <a:ext cx="4427984" cy="1879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436518" y="2844527"/>
            <a:ext cx="3697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여행 참가횟수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단위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만회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국내관광 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지속 상승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국면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091356" y="1788145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375" y="1720899"/>
            <a:ext cx="3600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국내관광시장 </a:t>
            </a:r>
            <a:r>
              <a:rPr lang="ko-KR" alt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규모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900014" y="2231057"/>
            <a:ext cx="8640960" cy="3709814"/>
          </a:xfrm>
          <a:prstGeom prst="roundRect">
            <a:avLst>
              <a:gd name="adj" fmla="val 5651"/>
            </a:avLst>
          </a:prstGeom>
          <a:solidFill>
            <a:srgbClr val="EAEAEA"/>
          </a:solidFill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1356" y="2844527"/>
            <a:ext cx="3409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이동총량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단위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만일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501110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국민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인당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9.3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일 여행하고 총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25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조원 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지출 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52542" y="5635310"/>
            <a:ext cx="36787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자료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국민여행실태조사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(2015)</a:t>
            </a:r>
            <a:endParaRPr lang="ko-KR" altLang="en-US" sz="11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0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26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5003775" y="2844527"/>
            <a:ext cx="4327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여행비용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단위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조원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]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1" name="차트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764854"/>
              </p:ext>
            </p:extLst>
          </p:nvPr>
        </p:nvGraphicFramePr>
        <p:xfrm>
          <a:off x="972022" y="3348583"/>
          <a:ext cx="3528393" cy="23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차트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309437"/>
              </p:ext>
            </p:extLst>
          </p:nvPr>
        </p:nvGraphicFramePr>
        <p:xfrm>
          <a:off x="4955282" y="3384334"/>
          <a:ext cx="449580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직사각형 17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다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국내관광 </a:t>
            </a:r>
            <a:r>
              <a:rPr lang="ko-KR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지속 상승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국면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85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/>
          <p:cNvSpPr/>
          <p:nvPr/>
        </p:nvSpPr>
        <p:spPr>
          <a:xfrm>
            <a:off x="1091356" y="1788145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374" y="1720899"/>
            <a:ext cx="6121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내국인의 만족도 비교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1501110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대도시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(3.98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점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중소도시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(3.89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점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)  </a:t>
            </a:r>
            <a:r>
              <a:rPr lang="ko-KR" alt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읍면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(3.83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점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sym typeface="Wingdings" panose="05000000000000000000" pitchFamily="2" charset="2"/>
              </a:rPr>
              <a:t>)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0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26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8" name="차트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481676"/>
              </p:ext>
            </p:extLst>
          </p:nvPr>
        </p:nvGraphicFramePr>
        <p:xfrm>
          <a:off x="506437" y="2266867"/>
          <a:ext cx="9394578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직사각형 1"/>
          <p:cNvSpPr/>
          <p:nvPr/>
        </p:nvSpPr>
        <p:spPr>
          <a:xfrm>
            <a:off x="5203726" y="2844527"/>
            <a:ext cx="851841" cy="240860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라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안내서비스 개선사항 여전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72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1044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3" name="타원 112"/>
          <p:cNvSpPr/>
          <p:nvPr/>
        </p:nvSpPr>
        <p:spPr>
          <a:xfrm>
            <a:off x="1098305" y="1788864"/>
            <a:ext cx="252413" cy="252412"/>
          </a:xfrm>
          <a:prstGeom prst="ellipse">
            <a:avLst/>
          </a:prstGeom>
          <a:noFill/>
          <a:ln w="76200" cmpd="thickThin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4" name="TextBox 113"/>
          <p:cNvSpPr txBox="1"/>
          <p:nvPr/>
        </p:nvSpPr>
        <p:spPr>
          <a:xfrm>
            <a:off x="1410324" y="1721618"/>
            <a:ext cx="6906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114300">
                    <a:prstClr val="black"/>
                  </a:innerShdw>
                </a:effectLst>
                <a:latin typeface="HY견고딕" pitchFamily="18" charset="-127"/>
                <a:ea typeface="HY견고딕" pitchFamily="18" charset="-127"/>
              </a:rPr>
              <a:t>방한 외래관광객 증가 추세 </a:t>
            </a:r>
            <a:endParaRPr lang="ko-KR" alt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innerShdw blurRad="114300">
                  <a:prstClr val="black"/>
                </a:inn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900014" y="2231776"/>
            <a:ext cx="8640960" cy="3709095"/>
          </a:xfrm>
          <a:prstGeom prst="roundRect">
            <a:avLst>
              <a:gd name="adj" fmla="val 565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6" name="TextBox 115"/>
          <p:cNvSpPr txBox="1"/>
          <p:nvPr/>
        </p:nvSpPr>
        <p:spPr>
          <a:xfrm>
            <a:off x="1371355" y="2341314"/>
            <a:ext cx="606856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한류</a:t>
            </a:r>
            <a:r>
              <a:rPr lang="en-US" altLang="ko-K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중국인 관광객 증가로 방한 </a:t>
            </a:r>
            <a:r>
              <a:rPr lang="ko-KR" alt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외래객</a:t>
            </a: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증가 추세 </a:t>
            </a:r>
            <a:endParaRPr lang="en-US" altLang="ko-KR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ko-K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2005</a:t>
            </a: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년 이후 연평균 </a:t>
            </a:r>
            <a:r>
              <a:rPr lang="en-US" altLang="ko-K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9.3% </a:t>
            </a:r>
            <a:r>
              <a:rPr lang="ko-K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성장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7" name="Text Box 16"/>
          <p:cNvSpPr txBox="1">
            <a:spLocks noChangeArrowheads="1"/>
          </p:cNvSpPr>
          <p:nvPr/>
        </p:nvSpPr>
        <p:spPr bwMode="auto">
          <a:xfrm>
            <a:off x="1576859" y="4077829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616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18" name="Freeform 27"/>
          <p:cNvSpPr>
            <a:spLocks/>
          </p:cNvSpPr>
          <p:nvPr/>
        </p:nvSpPr>
        <p:spPr bwMode="auto">
          <a:xfrm flipV="1">
            <a:off x="1556220" y="5041467"/>
            <a:ext cx="7436951" cy="226243"/>
          </a:xfrm>
          <a:custGeom>
            <a:avLst/>
            <a:gdLst>
              <a:gd name="T0" fmla="*/ 2147483647 w 2274"/>
              <a:gd name="T1" fmla="*/ 0 h 52"/>
              <a:gd name="T2" fmla="*/ 2147483647 w 2274"/>
              <a:gd name="T3" fmla="*/ 2147483647 h 52"/>
              <a:gd name="T4" fmla="*/ 0 w 2274"/>
              <a:gd name="T5" fmla="*/ 2147483647 h 52"/>
              <a:gd name="T6" fmla="*/ 2147483647 w 2274"/>
              <a:gd name="T7" fmla="*/ 0 h 52"/>
              <a:gd name="T8" fmla="*/ 2147483647 w 2274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4"/>
              <a:gd name="T16" fmla="*/ 0 h 52"/>
              <a:gd name="T17" fmla="*/ 2274 w 2274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4" h="52">
                <a:moveTo>
                  <a:pt x="2274" y="0"/>
                </a:moveTo>
                <a:lnTo>
                  <a:pt x="2214" y="52"/>
                </a:lnTo>
                <a:lnTo>
                  <a:pt x="0" y="52"/>
                </a:lnTo>
                <a:lnTo>
                  <a:pt x="61" y="0"/>
                </a:lnTo>
                <a:lnTo>
                  <a:pt x="2274" y="0"/>
                </a:lnTo>
                <a:close/>
              </a:path>
            </a:pathLst>
          </a:cu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19" name="Line 64"/>
          <p:cNvSpPr>
            <a:spLocks noChangeShapeType="1"/>
          </p:cNvSpPr>
          <p:nvPr/>
        </p:nvSpPr>
        <p:spPr bwMode="auto">
          <a:xfrm>
            <a:off x="2227734" y="5207936"/>
            <a:ext cx="0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20" name="Line 65"/>
          <p:cNvSpPr>
            <a:spLocks noChangeShapeType="1"/>
          </p:cNvSpPr>
          <p:nvPr/>
        </p:nvSpPr>
        <p:spPr bwMode="auto">
          <a:xfrm>
            <a:off x="2900834" y="5207936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22" name="Line 66"/>
          <p:cNvSpPr>
            <a:spLocks noChangeShapeType="1"/>
          </p:cNvSpPr>
          <p:nvPr/>
        </p:nvSpPr>
        <p:spPr bwMode="auto">
          <a:xfrm>
            <a:off x="3570759" y="5207936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25" name="Rectangle 69"/>
          <p:cNvSpPr>
            <a:spLocks noChangeArrowheads="1"/>
          </p:cNvSpPr>
          <p:nvPr/>
        </p:nvSpPr>
        <p:spPr bwMode="auto">
          <a:xfrm>
            <a:off x="1716559" y="5287311"/>
            <a:ext cx="512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>
                <a:latin typeface="+mn-ea"/>
              </a:rPr>
              <a:t>2006</a:t>
            </a:r>
            <a:r>
              <a:rPr kumimoji="0" lang="ko-KR" altLang="en-US" sz="1200">
                <a:latin typeface="+mn-ea"/>
              </a:rPr>
              <a:t>년</a:t>
            </a:r>
            <a:endParaRPr kumimoji="0" lang="en-US" altLang="ko-KR" sz="1800">
              <a:latin typeface="+mn-ea"/>
            </a:endParaRPr>
          </a:p>
        </p:txBody>
      </p:sp>
      <p:sp>
        <p:nvSpPr>
          <p:cNvPr id="128" name="Rectangle 70"/>
          <p:cNvSpPr>
            <a:spLocks noChangeArrowheads="1"/>
          </p:cNvSpPr>
          <p:nvPr/>
        </p:nvSpPr>
        <p:spPr bwMode="auto">
          <a:xfrm>
            <a:off x="2391246" y="5287311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>
                <a:latin typeface="+mn-ea"/>
              </a:rPr>
              <a:t>2007</a:t>
            </a:r>
            <a:r>
              <a:rPr kumimoji="0" lang="ko-KR" altLang="en-US" sz="1200">
                <a:latin typeface="+mn-ea"/>
              </a:rPr>
              <a:t>년</a:t>
            </a:r>
            <a:endParaRPr kumimoji="0" lang="en-US" altLang="ko-KR" sz="1800">
              <a:latin typeface="+mn-ea"/>
            </a:endParaRPr>
          </a:p>
        </p:txBody>
      </p:sp>
      <p:sp>
        <p:nvSpPr>
          <p:cNvPr id="129" name="Rectangle 71"/>
          <p:cNvSpPr>
            <a:spLocks noChangeArrowheads="1"/>
          </p:cNvSpPr>
          <p:nvPr/>
        </p:nvSpPr>
        <p:spPr bwMode="auto">
          <a:xfrm>
            <a:off x="3059584" y="5287311"/>
            <a:ext cx="512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>
                <a:latin typeface="+mn-ea"/>
              </a:rPr>
              <a:t>2008</a:t>
            </a:r>
            <a:r>
              <a:rPr kumimoji="0" lang="ko-KR" altLang="en-US" sz="1200">
                <a:latin typeface="+mn-ea"/>
              </a:rPr>
              <a:t>년</a:t>
            </a:r>
            <a:endParaRPr kumimoji="0" lang="en-US" altLang="ko-KR" sz="1800">
              <a:latin typeface="+mn-ea"/>
            </a:endParaRPr>
          </a:p>
        </p:txBody>
      </p:sp>
      <p:sp>
        <p:nvSpPr>
          <p:cNvPr id="130" name="Rectangle 70"/>
          <p:cNvSpPr>
            <a:spLocks noChangeArrowheads="1"/>
          </p:cNvSpPr>
          <p:nvPr/>
        </p:nvSpPr>
        <p:spPr bwMode="auto">
          <a:xfrm>
            <a:off x="3699346" y="5287311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>
                <a:latin typeface="+mn-ea"/>
              </a:rPr>
              <a:t>2009</a:t>
            </a:r>
            <a:r>
              <a:rPr kumimoji="0" lang="ko-KR" altLang="en-US" sz="1200">
                <a:latin typeface="+mn-ea"/>
              </a:rPr>
              <a:t>년</a:t>
            </a:r>
            <a:endParaRPr kumimoji="0" lang="en-US" altLang="ko-KR" sz="1800">
              <a:latin typeface="+mn-ea"/>
            </a:endParaRPr>
          </a:p>
        </p:txBody>
      </p:sp>
      <p:grpSp>
        <p:nvGrpSpPr>
          <p:cNvPr id="131" name="그룹 50"/>
          <p:cNvGrpSpPr>
            <a:grpSpLocks/>
          </p:cNvGrpSpPr>
          <p:nvPr/>
        </p:nvGrpSpPr>
        <p:grpSpPr bwMode="auto">
          <a:xfrm>
            <a:off x="1759421" y="4316679"/>
            <a:ext cx="365125" cy="888082"/>
            <a:chOff x="1676140" y="4094722"/>
            <a:chExt cx="363910" cy="1645071"/>
          </a:xfrm>
        </p:grpSpPr>
        <p:sp>
          <p:nvSpPr>
            <p:cNvPr id="132" name="Freeform 36"/>
            <p:cNvSpPr>
              <a:spLocks/>
            </p:cNvSpPr>
            <p:nvPr/>
          </p:nvSpPr>
          <p:spPr bwMode="auto">
            <a:xfrm>
              <a:off x="1939975" y="4096227"/>
              <a:ext cx="100075" cy="1643566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3" name="Rectangle 37"/>
            <p:cNvSpPr>
              <a:spLocks noChangeArrowheads="1"/>
            </p:cNvSpPr>
            <p:nvPr/>
          </p:nvSpPr>
          <p:spPr bwMode="auto">
            <a:xfrm>
              <a:off x="1676140" y="4178693"/>
              <a:ext cx="264231" cy="1555374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4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35" name="그룹 52"/>
          <p:cNvGrpSpPr>
            <a:grpSpLocks/>
          </p:cNvGrpSpPr>
          <p:nvPr/>
        </p:nvGrpSpPr>
        <p:grpSpPr bwMode="auto">
          <a:xfrm>
            <a:off x="2422996" y="4294013"/>
            <a:ext cx="363538" cy="910748"/>
            <a:chOff x="1676140" y="4094722"/>
            <a:chExt cx="363910" cy="1316229"/>
          </a:xfrm>
        </p:grpSpPr>
        <p:sp>
          <p:nvSpPr>
            <p:cNvPr id="136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7" name="Rectangle 37"/>
            <p:cNvSpPr>
              <a:spLocks noChangeArrowheads="1"/>
            </p:cNvSpPr>
            <p:nvPr/>
          </p:nvSpPr>
          <p:spPr bwMode="auto">
            <a:xfrm>
              <a:off x="1676140" y="4178103"/>
              <a:ext cx="263795" cy="1232848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38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39" name="그룹 56"/>
          <p:cNvGrpSpPr>
            <a:grpSpLocks/>
          </p:cNvGrpSpPr>
          <p:nvPr/>
        </p:nvGrpSpPr>
        <p:grpSpPr bwMode="auto">
          <a:xfrm>
            <a:off x="3065934" y="4230519"/>
            <a:ext cx="363537" cy="992941"/>
            <a:chOff x="1676140" y="4094722"/>
            <a:chExt cx="363910" cy="1311871"/>
          </a:xfrm>
        </p:grpSpPr>
        <p:sp>
          <p:nvSpPr>
            <p:cNvPr id="140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1" name="Rectangle 37"/>
            <p:cNvSpPr>
              <a:spLocks noChangeArrowheads="1"/>
            </p:cNvSpPr>
            <p:nvPr/>
          </p:nvSpPr>
          <p:spPr bwMode="auto">
            <a:xfrm>
              <a:off x="1676140" y="4152599"/>
              <a:ext cx="263795" cy="1253994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2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43" name="그룹 60"/>
          <p:cNvGrpSpPr>
            <a:grpSpLocks/>
          </p:cNvGrpSpPr>
          <p:nvPr/>
        </p:nvGrpSpPr>
        <p:grpSpPr bwMode="auto">
          <a:xfrm>
            <a:off x="3731096" y="4083841"/>
            <a:ext cx="363538" cy="1120920"/>
            <a:chOff x="1676140" y="4094722"/>
            <a:chExt cx="363910" cy="1316229"/>
          </a:xfrm>
        </p:grpSpPr>
        <p:sp>
          <p:nvSpPr>
            <p:cNvPr id="144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5" name="Rectangle 37"/>
            <p:cNvSpPr>
              <a:spLocks noChangeArrowheads="1"/>
            </p:cNvSpPr>
            <p:nvPr/>
          </p:nvSpPr>
          <p:spPr bwMode="auto">
            <a:xfrm>
              <a:off x="1676140" y="4179406"/>
              <a:ext cx="263795" cy="123154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46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47" name="Rectangle 70"/>
          <p:cNvSpPr>
            <a:spLocks noChangeArrowheads="1"/>
          </p:cNvSpPr>
          <p:nvPr/>
        </p:nvSpPr>
        <p:spPr bwMode="auto">
          <a:xfrm>
            <a:off x="4340696" y="5288898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>
                <a:latin typeface="+mn-ea"/>
              </a:rPr>
              <a:t>2010</a:t>
            </a:r>
            <a:r>
              <a:rPr kumimoji="0" lang="ko-KR" altLang="en-US" sz="1200">
                <a:latin typeface="+mn-ea"/>
              </a:rPr>
              <a:t>년</a:t>
            </a:r>
            <a:endParaRPr kumimoji="0" lang="en-US" altLang="ko-KR" sz="1800">
              <a:latin typeface="+mn-ea"/>
            </a:endParaRPr>
          </a:p>
        </p:txBody>
      </p:sp>
      <p:grpSp>
        <p:nvGrpSpPr>
          <p:cNvPr id="148" name="그룹 60"/>
          <p:cNvGrpSpPr>
            <a:grpSpLocks/>
          </p:cNvGrpSpPr>
          <p:nvPr/>
        </p:nvGrpSpPr>
        <p:grpSpPr bwMode="auto">
          <a:xfrm>
            <a:off x="4372446" y="3943725"/>
            <a:ext cx="363538" cy="1261036"/>
            <a:chOff x="1676140" y="4094722"/>
            <a:chExt cx="363910" cy="1316229"/>
          </a:xfrm>
        </p:grpSpPr>
        <p:sp>
          <p:nvSpPr>
            <p:cNvPr id="149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0" name="Rectangle 37"/>
            <p:cNvSpPr>
              <a:spLocks noChangeArrowheads="1"/>
            </p:cNvSpPr>
            <p:nvPr/>
          </p:nvSpPr>
          <p:spPr bwMode="auto">
            <a:xfrm>
              <a:off x="1676140" y="4178599"/>
              <a:ext cx="263795" cy="1232352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1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52" name="Line 66"/>
          <p:cNvSpPr>
            <a:spLocks noChangeShapeType="1"/>
          </p:cNvSpPr>
          <p:nvPr/>
        </p:nvSpPr>
        <p:spPr bwMode="auto">
          <a:xfrm>
            <a:off x="4243859" y="5199998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53" name="Rectangle 70"/>
          <p:cNvSpPr>
            <a:spLocks noChangeArrowheads="1"/>
          </p:cNvSpPr>
          <p:nvPr/>
        </p:nvSpPr>
        <p:spPr bwMode="auto">
          <a:xfrm>
            <a:off x="4934421" y="5282548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dirty="0">
                <a:latin typeface="+mn-ea"/>
              </a:rPr>
              <a:t>2011</a:t>
            </a:r>
            <a:r>
              <a:rPr kumimoji="0" lang="ko-KR" altLang="en-US" sz="1200" dirty="0">
                <a:latin typeface="+mn-ea"/>
              </a:rPr>
              <a:t>년</a:t>
            </a:r>
            <a:endParaRPr kumimoji="0" lang="en-US" altLang="ko-KR" sz="1800" dirty="0">
              <a:latin typeface="+mn-ea"/>
            </a:endParaRPr>
          </a:p>
        </p:txBody>
      </p:sp>
      <p:grpSp>
        <p:nvGrpSpPr>
          <p:cNvPr id="154" name="그룹 60"/>
          <p:cNvGrpSpPr>
            <a:grpSpLocks/>
          </p:cNvGrpSpPr>
          <p:nvPr/>
        </p:nvGrpSpPr>
        <p:grpSpPr bwMode="auto">
          <a:xfrm>
            <a:off x="4966171" y="3802579"/>
            <a:ext cx="363538" cy="1402181"/>
            <a:chOff x="1676140" y="4094722"/>
            <a:chExt cx="363910" cy="1316229"/>
          </a:xfrm>
        </p:grpSpPr>
        <p:sp>
          <p:nvSpPr>
            <p:cNvPr id="155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6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57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58" name="Line 66"/>
          <p:cNvSpPr>
            <a:spLocks noChangeShapeType="1"/>
          </p:cNvSpPr>
          <p:nvPr/>
        </p:nvSpPr>
        <p:spPr bwMode="auto">
          <a:xfrm>
            <a:off x="4835996" y="5203173"/>
            <a:ext cx="1588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59" name="Text Box 16"/>
          <p:cNvSpPr txBox="1">
            <a:spLocks noChangeArrowheads="1"/>
          </p:cNvSpPr>
          <p:nvPr/>
        </p:nvSpPr>
        <p:spPr bwMode="auto">
          <a:xfrm>
            <a:off x="2269009" y="4039729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644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0" name="Text Box 16"/>
          <p:cNvSpPr txBox="1">
            <a:spLocks noChangeArrowheads="1"/>
          </p:cNvSpPr>
          <p:nvPr/>
        </p:nvSpPr>
        <p:spPr bwMode="auto">
          <a:xfrm>
            <a:off x="2910359" y="3996571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689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1" name="Text Box 16"/>
          <p:cNvSpPr txBox="1">
            <a:spLocks noChangeArrowheads="1"/>
          </p:cNvSpPr>
          <p:nvPr/>
        </p:nvSpPr>
        <p:spPr bwMode="auto">
          <a:xfrm>
            <a:off x="3567584" y="381852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782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2" name="Text Box 16"/>
          <p:cNvSpPr txBox="1">
            <a:spLocks noChangeArrowheads="1"/>
          </p:cNvSpPr>
          <p:nvPr/>
        </p:nvSpPr>
        <p:spPr bwMode="auto">
          <a:xfrm>
            <a:off x="4216871" y="3708539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880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3" name="Text Box 16"/>
          <p:cNvSpPr txBox="1">
            <a:spLocks noChangeArrowheads="1"/>
          </p:cNvSpPr>
          <p:nvPr/>
        </p:nvSpPr>
        <p:spPr bwMode="auto">
          <a:xfrm>
            <a:off x="4797896" y="356452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980</a:t>
            </a:r>
            <a:r>
              <a:rPr kumimoji="0" lang="ko-KR" altLang="en-US" sz="105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4" name="Line 65"/>
          <p:cNvSpPr>
            <a:spLocks noChangeShapeType="1"/>
          </p:cNvSpPr>
          <p:nvPr/>
        </p:nvSpPr>
        <p:spPr bwMode="auto">
          <a:xfrm>
            <a:off x="5426054" y="5228449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5" name="Line 66"/>
          <p:cNvSpPr>
            <a:spLocks noChangeShapeType="1"/>
          </p:cNvSpPr>
          <p:nvPr/>
        </p:nvSpPr>
        <p:spPr bwMode="auto">
          <a:xfrm>
            <a:off x="6095979" y="5228449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6" name="Line 66"/>
          <p:cNvSpPr>
            <a:spLocks noChangeShapeType="1"/>
          </p:cNvSpPr>
          <p:nvPr/>
        </p:nvSpPr>
        <p:spPr bwMode="auto">
          <a:xfrm>
            <a:off x="6769079" y="5220511"/>
            <a:ext cx="1587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7" name="Line 66"/>
          <p:cNvSpPr>
            <a:spLocks noChangeShapeType="1"/>
          </p:cNvSpPr>
          <p:nvPr/>
        </p:nvSpPr>
        <p:spPr bwMode="auto">
          <a:xfrm>
            <a:off x="7361216" y="5223686"/>
            <a:ext cx="1588" cy="28575"/>
          </a:xfrm>
          <a:prstGeom prst="line">
            <a:avLst/>
          </a:prstGeom>
          <a:noFill/>
          <a:ln w="4763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8" name="Rectangle 70"/>
          <p:cNvSpPr>
            <a:spLocks noChangeArrowheads="1"/>
          </p:cNvSpPr>
          <p:nvPr/>
        </p:nvSpPr>
        <p:spPr bwMode="auto">
          <a:xfrm>
            <a:off x="5508784" y="5288898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dirty="0" smtClean="0">
                <a:latin typeface="+mn-ea"/>
              </a:rPr>
              <a:t>2012</a:t>
            </a:r>
            <a:r>
              <a:rPr kumimoji="0" lang="ko-KR" altLang="en-US" sz="1200" dirty="0" smtClean="0">
                <a:latin typeface="+mn-ea"/>
              </a:rPr>
              <a:t>년</a:t>
            </a:r>
            <a:endParaRPr kumimoji="0" lang="en-US" altLang="ko-KR" sz="1800" dirty="0">
              <a:latin typeface="+mn-ea"/>
            </a:endParaRPr>
          </a:p>
        </p:txBody>
      </p:sp>
      <p:sp>
        <p:nvSpPr>
          <p:cNvPr id="169" name="Rectangle 70"/>
          <p:cNvSpPr>
            <a:spLocks noChangeArrowheads="1"/>
          </p:cNvSpPr>
          <p:nvPr/>
        </p:nvSpPr>
        <p:spPr bwMode="auto">
          <a:xfrm>
            <a:off x="6167791" y="5290557"/>
            <a:ext cx="5127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dirty="0" smtClean="0">
                <a:latin typeface="+mn-ea"/>
              </a:rPr>
              <a:t>2013</a:t>
            </a:r>
            <a:r>
              <a:rPr kumimoji="0" lang="ko-KR" altLang="en-US" sz="1200" dirty="0" smtClean="0">
                <a:latin typeface="+mn-ea"/>
              </a:rPr>
              <a:t>년</a:t>
            </a:r>
            <a:endParaRPr kumimoji="0" lang="en-US" altLang="ko-KR" sz="1800" dirty="0">
              <a:latin typeface="+mn-ea"/>
            </a:endParaRPr>
          </a:p>
        </p:txBody>
      </p:sp>
      <p:sp>
        <p:nvSpPr>
          <p:cNvPr id="170" name="Rectangle 70"/>
          <p:cNvSpPr>
            <a:spLocks noChangeArrowheads="1"/>
          </p:cNvSpPr>
          <p:nvPr/>
        </p:nvSpPr>
        <p:spPr bwMode="auto">
          <a:xfrm>
            <a:off x="6815306" y="5284207"/>
            <a:ext cx="4937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dirty="0" smtClean="0">
                <a:latin typeface="+mn-ea"/>
              </a:rPr>
              <a:t>2014</a:t>
            </a:r>
            <a:r>
              <a:rPr kumimoji="0" lang="ko-KR" altLang="en-US" sz="1200" dirty="0" smtClean="0">
                <a:latin typeface="+mn-ea"/>
              </a:rPr>
              <a:t>년</a:t>
            </a:r>
            <a:endParaRPr kumimoji="0" lang="en-US" altLang="ko-KR" sz="1800" dirty="0">
              <a:latin typeface="+mn-ea"/>
            </a:endParaRPr>
          </a:p>
        </p:txBody>
      </p:sp>
      <p:grpSp>
        <p:nvGrpSpPr>
          <p:cNvPr id="171" name="그룹 60"/>
          <p:cNvGrpSpPr>
            <a:grpSpLocks/>
          </p:cNvGrpSpPr>
          <p:nvPr/>
        </p:nvGrpSpPr>
        <p:grpSpPr bwMode="auto">
          <a:xfrm>
            <a:off x="5589787" y="3604882"/>
            <a:ext cx="363538" cy="1605061"/>
            <a:chOff x="1676140" y="4094722"/>
            <a:chExt cx="363910" cy="1316229"/>
          </a:xfrm>
        </p:grpSpPr>
        <p:sp>
          <p:nvSpPr>
            <p:cNvPr id="172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3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4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75" name="그룹 60"/>
          <p:cNvGrpSpPr>
            <a:grpSpLocks/>
          </p:cNvGrpSpPr>
          <p:nvPr/>
        </p:nvGrpSpPr>
        <p:grpSpPr bwMode="auto">
          <a:xfrm>
            <a:off x="6288151" y="3457325"/>
            <a:ext cx="363538" cy="1754586"/>
            <a:chOff x="1676140" y="4094722"/>
            <a:chExt cx="363910" cy="1316229"/>
          </a:xfrm>
        </p:grpSpPr>
        <p:sp>
          <p:nvSpPr>
            <p:cNvPr id="176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7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78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179" name="그룹 60"/>
          <p:cNvGrpSpPr>
            <a:grpSpLocks/>
          </p:cNvGrpSpPr>
          <p:nvPr/>
        </p:nvGrpSpPr>
        <p:grpSpPr bwMode="auto">
          <a:xfrm>
            <a:off x="6918293" y="3210991"/>
            <a:ext cx="363538" cy="2001208"/>
            <a:chOff x="1676140" y="4094722"/>
            <a:chExt cx="363910" cy="1316229"/>
          </a:xfrm>
        </p:grpSpPr>
        <p:sp>
          <p:nvSpPr>
            <p:cNvPr id="180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1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2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83" name="Text Box 16"/>
          <p:cNvSpPr txBox="1">
            <a:spLocks noChangeArrowheads="1"/>
          </p:cNvSpPr>
          <p:nvPr/>
        </p:nvSpPr>
        <p:spPr bwMode="auto">
          <a:xfrm>
            <a:off x="5392117" y="3348583"/>
            <a:ext cx="77777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</a:rPr>
              <a:t>1,114</a:t>
            </a:r>
            <a:r>
              <a:rPr kumimoji="0" lang="ko-KR" altLang="en-US" sz="105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84" name="Text Box 16"/>
          <p:cNvSpPr txBox="1">
            <a:spLocks noChangeArrowheads="1"/>
          </p:cNvSpPr>
          <p:nvPr/>
        </p:nvSpPr>
        <p:spPr bwMode="auto">
          <a:xfrm>
            <a:off x="6084590" y="3204567"/>
            <a:ext cx="77777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</a:rPr>
              <a:t>1,218</a:t>
            </a:r>
            <a:r>
              <a:rPr kumimoji="0" lang="ko-KR" altLang="en-US" sz="105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85" name="Text Box 16"/>
          <p:cNvSpPr txBox="1">
            <a:spLocks noChangeArrowheads="1"/>
          </p:cNvSpPr>
          <p:nvPr/>
        </p:nvSpPr>
        <p:spPr bwMode="auto">
          <a:xfrm>
            <a:off x="6732662" y="2916535"/>
            <a:ext cx="77777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</a:rPr>
              <a:t>1,420</a:t>
            </a:r>
            <a:r>
              <a:rPr kumimoji="0" lang="ko-KR" altLang="en-US" sz="105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186" name="그룹 60"/>
          <p:cNvGrpSpPr>
            <a:grpSpLocks/>
          </p:cNvGrpSpPr>
          <p:nvPr/>
        </p:nvGrpSpPr>
        <p:grpSpPr bwMode="auto">
          <a:xfrm>
            <a:off x="7655841" y="3247053"/>
            <a:ext cx="363538" cy="1970619"/>
            <a:chOff x="1676140" y="4094722"/>
            <a:chExt cx="363910" cy="1316229"/>
          </a:xfrm>
        </p:grpSpPr>
        <p:sp>
          <p:nvSpPr>
            <p:cNvPr id="187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8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89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190" name="Text Box 16"/>
          <p:cNvSpPr txBox="1">
            <a:spLocks noChangeArrowheads="1"/>
          </p:cNvSpPr>
          <p:nvPr/>
        </p:nvSpPr>
        <p:spPr bwMode="auto">
          <a:xfrm>
            <a:off x="7439920" y="2979212"/>
            <a:ext cx="80342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</a:rPr>
              <a:t>1,323</a:t>
            </a:r>
            <a:r>
              <a:rPr kumimoji="0" lang="ko-KR" altLang="en-US" sz="105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91" name="모서리가 둥근 직사각형 190"/>
          <p:cNvSpPr/>
          <p:nvPr/>
        </p:nvSpPr>
        <p:spPr>
          <a:xfrm>
            <a:off x="1490585" y="6522070"/>
            <a:ext cx="7429500" cy="642937"/>
          </a:xfrm>
          <a:prstGeom prst="roundRect">
            <a:avLst/>
          </a:prstGeom>
          <a:solidFill>
            <a:srgbClr val="45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외래객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수용여건</a:t>
            </a:r>
            <a:r>
              <a:rPr lang="en-US" altLang="ko-K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지방 분산 </a:t>
            </a:r>
            <a:r>
              <a:rPr lang="ko-KR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대책 마련 필요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92" name="그룹 124"/>
          <p:cNvGrpSpPr>
            <a:grpSpLocks/>
          </p:cNvGrpSpPr>
          <p:nvPr/>
        </p:nvGrpSpPr>
        <p:grpSpPr bwMode="auto">
          <a:xfrm>
            <a:off x="3204270" y="5826299"/>
            <a:ext cx="3998912" cy="660052"/>
            <a:chOff x="3522933" y="2998606"/>
            <a:chExt cx="3416900" cy="770347"/>
          </a:xfrm>
        </p:grpSpPr>
        <p:pic>
          <p:nvPicPr>
            <p:cNvPr id="193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" name="Picture 5" descr="E:\PNG\화살표\화살살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3522933" y="2998606"/>
              <a:ext cx="3416900" cy="77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" name="Rectangle 70"/>
          <p:cNvSpPr>
            <a:spLocks noChangeArrowheads="1"/>
          </p:cNvSpPr>
          <p:nvPr/>
        </p:nvSpPr>
        <p:spPr bwMode="auto">
          <a:xfrm>
            <a:off x="7587427" y="5283468"/>
            <a:ext cx="4937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dirty="0" smtClean="0">
                <a:latin typeface="+mn-ea"/>
              </a:rPr>
              <a:t>2015</a:t>
            </a:r>
            <a:r>
              <a:rPr kumimoji="0" lang="ko-KR" altLang="en-US" sz="1200" dirty="0" smtClean="0">
                <a:latin typeface="+mn-ea"/>
              </a:rPr>
              <a:t>년</a:t>
            </a:r>
            <a:endParaRPr kumimoji="0" lang="en-US" altLang="ko-KR" sz="1800" dirty="0">
              <a:latin typeface="+mn-ea"/>
            </a:endParaRPr>
          </a:p>
        </p:txBody>
      </p:sp>
      <p:grpSp>
        <p:nvGrpSpPr>
          <p:cNvPr id="196" name="그룹 60"/>
          <p:cNvGrpSpPr>
            <a:grpSpLocks/>
          </p:cNvGrpSpPr>
          <p:nvPr/>
        </p:nvGrpSpPr>
        <p:grpSpPr bwMode="auto">
          <a:xfrm>
            <a:off x="8385348" y="2967135"/>
            <a:ext cx="363538" cy="2261397"/>
            <a:chOff x="1676140" y="4094722"/>
            <a:chExt cx="363910" cy="1316229"/>
          </a:xfrm>
        </p:grpSpPr>
        <p:sp>
          <p:nvSpPr>
            <p:cNvPr id="197" name="Freeform 36"/>
            <p:cNvSpPr>
              <a:spLocks/>
            </p:cNvSpPr>
            <p:nvPr/>
          </p:nvSpPr>
          <p:spPr bwMode="auto">
            <a:xfrm>
              <a:off x="1939975" y="4096228"/>
              <a:ext cx="100075" cy="1310205"/>
            </a:xfrm>
            <a:custGeom>
              <a:avLst/>
              <a:gdLst>
                <a:gd name="T0" fmla="*/ 0 w 61"/>
                <a:gd name="T1" fmla="*/ 2147483647 h 943"/>
                <a:gd name="T2" fmla="*/ 0 w 61"/>
                <a:gd name="T3" fmla="*/ 2147483647 h 943"/>
                <a:gd name="T4" fmla="*/ 2147483647 w 61"/>
                <a:gd name="T5" fmla="*/ 0 h 943"/>
                <a:gd name="T6" fmla="*/ 2147483647 w 61"/>
                <a:gd name="T7" fmla="*/ 2147483647 h 943"/>
                <a:gd name="T8" fmla="*/ 0 w 61"/>
                <a:gd name="T9" fmla="*/ 2147483647 h 9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943"/>
                <a:gd name="T17" fmla="*/ 61 w 61"/>
                <a:gd name="T18" fmla="*/ 943 h 9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943">
                  <a:moveTo>
                    <a:pt x="0" y="943"/>
                  </a:moveTo>
                  <a:lnTo>
                    <a:pt x="0" y="51"/>
                  </a:lnTo>
                  <a:lnTo>
                    <a:pt x="61" y="0"/>
                  </a:lnTo>
                  <a:lnTo>
                    <a:pt x="61" y="891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60606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98" name="Rectangle 37"/>
            <p:cNvSpPr>
              <a:spLocks noChangeArrowheads="1"/>
            </p:cNvSpPr>
            <p:nvPr/>
          </p:nvSpPr>
          <p:spPr bwMode="auto">
            <a:xfrm>
              <a:off x="1676140" y="4179527"/>
              <a:ext cx="263795" cy="12314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99" name="Freeform 38"/>
            <p:cNvSpPr>
              <a:spLocks/>
            </p:cNvSpPr>
            <p:nvPr/>
          </p:nvSpPr>
          <p:spPr bwMode="auto">
            <a:xfrm>
              <a:off x="1679173" y="4094722"/>
              <a:ext cx="356329" cy="79817"/>
            </a:xfrm>
            <a:custGeom>
              <a:avLst/>
              <a:gdLst>
                <a:gd name="T0" fmla="*/ 2147483647 w 235"/>
                <a:gd name="T1" fmla="*/ 2147483647 h 51"/>
                <a:gd name="T2" fmla="*/ 2147483647 w 235"/>
                <a:gd name="T3" fmla="*/ 0 h 51"/>
                <a:gd name="T4" fmla="*/ 2147483647 w 235"/>
                <a:gd name="T5" fmla="*/ 0 h 51"/>
                <a:gd name="T6" fmla="*/ 0 w 235"/>
                <a:gd name="T7" fmla="*/ 2147483647 h 51"/>
                <a:gd name="T8" fmla="*/ 2147483647 w 235"/>
                <a:gd name="T9" fmla="*/ 214748364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5"/>
                <a:gd name="T16" fmla="*/ 0 h 51"/>
                <a:gd name="T17" fmla="*/ 235 w 2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5" h="51">
                  <a:moveTo>
                    <a:pt x="174" y="51"/>
                  </a:moveTo>
                  <a:lnTo>
                    <a:pt x="235" y="0"/>
                  </a:lnTo>
                  <a:lnTo>
                    <a:pt x="60" y="0"/>
                  </a:lnTo>
                  <a:lnTo>
                    <a:pt x="0" y="51"/>
                  </a:lnTo>
                  <a:lnTo>
                    <a:pt x="174" y="51"/>
                  </a:lnTo>
                  <a:close/>
                </a:path>
              </a:pathLst>
            </a:custGeom>
            <a:solidFill>
              <a:srgbClr val="909090"/>
            </a:solidFill>
            <a:ln w="476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200" name="Text Box 16"/>
          <p:cNvSpPr txBox="1">
            <a:spLocks noChangeArrowheads="1"/>
          </p:cNvSpPr>
          <p:nvPr/>
        </p:nvSpPr>
        <p:spPr bwMode="auto">
          <a:xfrm>
            <a:off x="8200815" y="2681281"/>
            <a:ext cx="80342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1,500</a:t>
            </a:r>
            <a:r>
              <a:rPr kumimoji="0" lang="ko-KR" altLang="en-US" sz="105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rPr>
              <a:t>만명</a:t>
            </a:r>
            <a:endParaRPr kumimoji="0" lang="en-US" altLang="ko-KR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01" name="Rectangle 70"/>
          <p:cNvSpPr>
            <a:spLocks noChangeArrowheads="1"/>
          </p:cNvSpPr>
          <p:nvPr/>
        </p:nvSpPr>
        <p:spPr bwMode="auto">
          <a:xfrm>
            <a:off x="8200815" y="5280142"/>
            <a:ext cx="8752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latinLnBrk="0"/>
            <a:r>
              <a:rPr kumimoji="0" lang="en-US" altLang="ko-KR" sz="1200" b="1" dirty="0" smtClean="0">
                <a:solidFill>
                  <a:srgbClr val="FF0000"/>
                </a:solidFill>
                <a:latin typeface="+mn-ea"/>
              </a:rPr>
              <a:t>2016</a:t>
            </a:r>
            <a:r>
              <a:rPr kumimoji="0" lang="ko-KR" altLang="en-US" sz="1200" b="1" dirty="0" smtClean="0">
                <a:solidFill>
                  <a:srgbClr val="FF0000"/>
                </a:solidFill>
                <a:latin typeface="+mn-ea"/>
              </a:rPr>
              <a:t>년 예상</a:t>
            </a:r>
            <a:endParaRPr kumimoji="0" lang="en-US" altLang="ko-KR" sz="1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121551" y="5974987"/>
            <a:ext cx="23474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50" dirty="0">
                <a:latin typeface="+mn-ea"/>
                <a:ea typeface="+mn-ea"/>
              </a:rPr>
              <a:t>자료</a:t>
            </a:r>
            <a:r>
              <a:rPr lang="en-US" altLang="ko-KR" sz="1050" dirty="0">
                <a:latin typeface="+mn-ea"/>
                <a:ea typeface="+mn-ea"/>
              </a:rPr>
              <a:t>: </a:t>
            </a:r>
            <a:r>
              <a:rPr lang="ko-KR" altLang="en-US" sz="1050" dirty="0" smtClean="0">
                <a:latin typeface="+mn-ea"/>
                <a:ea typeface="+mn-ea"/>
              </a:rPr>
              <a:t>출입국통계 </a:t>
            </a:r>
            <a:r>
              <a:rPr lang="en-US" altLang="ko-KR" sz="1050" dirty="0" smtClean="0">
                <a:latin typeface="+mn-ea"/>
                <a:ea typeface="+mn-ea"/>
              </a:rPr>
              <a:t>(2016)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0" y="519953"/>
            <a:ext cx="10440988" cy="8844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1942" y="675576"/>
            <a:ext cx="1000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마</a:t>
            </a:r>
            <a:r>
              <a:rPr lang="en-US" altLang="ko-KR" sz="3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3200" dirty="0" smtClean="0">
                <a:latin typeface="HY견고딕" pitchFamily="18" charset="-127"/>
                <a:ea typeface="HY견고딕" pitchFamily="18" charset="-127"/>
              </a:rPr>
              <a:t>지속 증가하는 방한 외래관광객의 지방 분산 절실</a:t>
            </a:r>
            <a:endParaRPr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8875</TotalTime>
  <Words>4249</Words>
  <Application>Microsoft Office PowerPoint</Application>
  <PresentationFormat>사용자 지정</PresentationFormat>
  <Paragraphs>1372</Paragraphs>
  <Slides>56</Slides>
  <Notes>56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5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Owner</dc:creator>
  <cp:lastModifiedBy>USER</cp:lastModifiedBy>
  <cp:revision>1257</cp:revision>
  <cp:lastPrinted>2012-05-23T17:49:53Z</cp:lastPrinted>
  <dcterms:created xsi:type="dcterms:W3CDTF">2012-05-21T04:31:58Z</dcterms:created>
  <dcterms:modified xsi:type="dcterms:W3CDTF">2016-08-19T11:48:03Z</dcterms:modified>
</cp:coreProperties>
</file>